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6" r:id="rId2"/>
    <p:sldId id="309" r:id="rId3"/>
    <p:sldId id="292" r:id="rId4"/>
    <p:sldId id="289" r:id="rId5"/>
    <p:sldId id="286" r:id="rId6"/>
    <p:sldId id="326" r:id="rId7"/>
    <p:sldId id="288" r:id="rId8"/>
    <p:sldId id="328" r:id="rId9"/>
    <p:sldId id="329" r:id="rId10"/>
    <p:sldId id="330" r:id="rId11"/>
    <p:sldId id="294" r:id="rId12"/>
    <p:sldId id="464" r:id="rId13"/>
    <p:sldId id="465" r:id="rId14"/>
    <p:sldId id="466" r:id="rId15"/>
    <p:sldId id="467" r:id="rId16"/>
    <p:sldId id="470" r:id="rId17"/>
    <p:sldId id="471" r:id="rId18"/>
    <p:sldId id="493" r:id="rId19"/>
    <p:sldId id="494" r:id="rId20"/>
    <p:sldId id="495" r:id="rId21"/>
    <p:sldId id="475" r:id="rId22"/>
    <p:sldId id="476" r:id="rId23"/>
    <p:sldId id="477" r:id="rId24"/>
    <p:sldId id="478" r:id="rId25"/>
    <p:sldId id="479" r:id="rId26"/>
    <p:sldId id="482" r:id="rId27"/>
    <p:sldId id="496" r:id="rId28"/>
    <p:sldId id="484" r:id="rId29"/>
    <p:sldId id="500" r:id="rId30"/>
    <p:sldId id="501" r:id="rId31"/>
    <p:sldId id="502" r:id="rId32"/>
    <p:sldId id="489" r:id="rId33"/>
    <p:sldId id="322" r:id="rId34"/>
    <p:sldId id="355" r:id="rId35"/>
    <p:sldId id="284" r:id="rId36"/>
    <p:sldId id="356" r:id="rId37"/>
    <p:sldId id="306" r:id="rId38"/>
    <p:sldId id="312" r:id="rId39"/>
    <p:sldId id="437" r:id="rId40"/>
    <p:sldId id="352" r:id="rId41"/>
    <p:sldId id="277" r:id="rId42"/>
    <p:sldId id="402" r:id="rId43"/>
    <p:sldId id="497" r:id="rId44"/>
    <p:sldId id="414" r:id="rId45"/>
    <p:sldId id="353" r:id="rId46"/>
    <p:sldId id="498" r:id="rId47"/>
    <p:sldId id="407" r:id="rId48"/>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992" autoAdjust="0"/>
    <p:restoredTop sz="81431" autoAdjust="0"/>
  </p:normalViewPr>
  <p:slideViewPr>
    <p:cSldViewPr snapToGrid="0" snapToObjects="1">
      <p:cViewPr varScale="1">
        <p:scale>
          <a:sx n="72" d="100"/>
          <a:sy n="72" d="100"/>
        </p:scale>
        <p:origin x="216" y="328"/>
      </p:cViewPr>
      <p:guideLst>
        <p:guide orient="horz" pos="2160"/>
        <p:guide pos="2880"/>
      </p:guideLst>
    </p:cSldViewPr>
  </p:slideViewPr>
  <p:notesTextViewPr>
    <p:cViewPr>
      <p:scale>
        <a:sx n="1" d="1"/>
        <a:sy n="1" d="1"/>
      </p:scale>
      <p:origin x="0" y="0"/>
    </p:cViewPr>
  </p:notesTextViewPr>
  <p:sorterViewPr>
    <p:cViewPr>
      <p:scale>
        <a:sx n="100" d="100"/>
        <a:sy n="100" d="100"/>
      </p:scale>
      <p:origin x="0" y="-38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VIGENCIA%202023\FIANANCIERA\CONSOLIDADO%20FACTURACION%20FINANCIERA%20%20202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a:t>Facturación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rgbClr val="92D050"/>
            </a:solidFill>
            <a:ln>
              <a:solidFill>
                <a:schemeClr val="accent1"/>
              </a:solidFill>
            </a:ln>
            <a:effectLst/>
          </c:spPr>
          <c:invertIfNegative val="0"/>
          <c:dPt>
            <c:idx val="0"/>
            <c:invertIfNegative val="0"/>
            <c:bubble3D val="0"/>
            <c:spPr>
              <a:solidFill>
                <a:srgbClr val="92D050"/>
              </a:solidFill>
              <a:ln>
                <a:solidFill>
                  <a:srgbClr val="00B050"/>
                </a:solidFill>
              </a:ln>
              <a:effectLst/>
            </c:spPr>
            <c:extLst>
              <c:ext xmlns:c16="http://schemas.microsoft.com/office/drawing/2014/chart" uri="{C3380CC4-5D6E-409C-BE32-E72D297353CC}">
                <c16:uniqueId val="{00000001-58C1-4264-9D33-A22D733627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 FACTURACION FINANCIERA  2022.xls]Hoja1'!$A$2:$A$9</c:f>
              <c:strCache>
                <c:ptCount val="8"/>
                <c:pt idx="0">
                  <c:v>CAPITACION </c:v>
                </c:pt>
                <c:pt idx="1">
                  <c:v>SUBSIDIADO EVENTO</c:v>
                </c:pt>
                <c:pt idx="2">
                  <c:v>CONTRIBUTIVO</c:v>
                </c:pt>
                <c:pt idx="3">
                  <c:v>SOAT ECAT</c:v>
                </c:pt>
                <c:pt idx="4">
                  <c:v>SOAT </c:v>
                </c:pt>
                <c:pt idx="5">
                  <c:v>PIC</c:v>
                </c:pt>
                <c:pt idx="6">
                  <c:v>PPNA</c:v>
                </c:pt>
                <c:pt idx="7">
                  <c:v>OTRAS VENTAS DE SERVICIOS DE SALUD </c:v>
                </c:pt>
              </c:strCache>
            </c:strRef>
          </c:cat>
          <c:val>
            <c:numRef>
              <c:f>'[CONSOLIDADO FACTURACION FINANCIERA  2022.xls]Hoja1'!$B$2:$B$9</c:f>
              <c:numCache>
                <c:formatCode>_(* #,##0.00_);_(* \(#,##0.00\);_(* "-"??_);_(@_)</c:formatCode>
                <c:ptCount val="8"/>
                <c:pt idx="0">
                  <c:v>7209480096</c:v>
                </c:pt>
                <c:pt idx="1">
                  <c:v>289738006</c:v>
                </c:pt>
                <c:pt idx="2">
                  <c:v>627841276</c:v>
                </c:pt>
                <c:pt idx="3">
                  <c:v>8332957</c:v>
                </c:pt>
                <c:pt idx="4">
                  <c:v>57972660</c:v>
                </c:pt>
                <c:pt idx="5">
                  <c:v>422940656</c:v>
                </c:pt>
                <c:pt idx="6">
                  <c:v>41891383</c:v>
                </c:pt>
                <c:pt idx="7">
                  <c:v>157197297</c:v>
                </c:pt>
              </c:numCache>
            </c:numRef>
          </c:val>
          <c:extLst>
            <c:ext xmlns:c16="http://schemas.microsoft.com/office/drawing/2014/chart" uri="{C3380CC4-5D6E-409C-BE32-E72D297353CC}">
              <c16:uniqueId val="{00000002-58C1-4264-9D33-A22D73362781}"/>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'[CONSOLIDADO FACTURACION FINANCIERA  2022.xls]Hoja1'!$A$2:$A$9</c:f>
              <c:strCache>
                <c:ptCount val="8"/>
                <c:pt idx="0">
                  <c:v>CAPITACION </c:v>
                </c:pt>
                <c:pt idx="1">
                  <c:v>SUBSIDIADO EVENTO</c:v>
                </c:pt>
                <c:pt idx="2">
                  <c:v>CONTRIBUTIVO</c:v>
                </c:pt>
                <c:pt idx="3">
                  <c:v>SOAT ECAT</c:v>
                </c:pt>
                <c:pt idx="4">
                  <c:v>SOAT </c:v>
                </c:pt>
                <c:pt idx="5">
                  <c:v>PIC</c:v>
                </c:pt>
                <c:pt idx="6">
                  <c:v>PPNA</c:v>
                </c:pt>
                <c:pt idx="7">
                  <c:v>OTRAS VENTAS DE SERVICIOS DE SALUD </c:v>
                </c:pt>
              </c:strCache>
            </c:strRef>
          </c:cat>
          <c:val>
            <c:numRef>
              <c:f>'[CONSOLIDADO FACTURACION FINANCIERA  2022.xls]Hoja1'!$C$2:$C$9</c:f>
              <c:numCache>
                <c:formatCode>0%</c:formatCode>
                <c:ptCount val="8"/>
                <c:pt idx="0">
                  <c:v>0.81782842891636953</c:v>
                </c:pt>
                <c:pt idx="1">
                  <c:v>3.28672768478563E-2</c:v>
                </c:pt>
                <c:pt idx="2">
                  <c:v>7.1221008661194962E-2</c:v>
                </c:pt>
                <c:pt idx="3">
                  <c:v>9.4527331247072264E-4</c:v>
                </c:pt>
                <c:pt idx="4">
                  <c:v>6.5762979877298016E-3</c:v>
                </c:pt>
                <c:pt idx="5">
                  <c:v>4.7977508449360821E-2</c:v>
                </c:pt>
                <c:pt idx="6">
                  <c:v>4.7520713682297558E-3</c:v>
                </c:pt>
                <c:pt idx="7">
                  <c:v>1.7832134456788148E-2</c:v>
                </c:pt>
              </c:numCache>
            </c:numRef>
          </c:val>
          <c:extLst>
            <c:ext xmlns:c16="http://schemas.microsoft.com/office/drawing/2014/chart" uri="{C3380CC4-5D6E-409C-BE32-E72D297353CC}">
              <c16:uniqueId val="{00000003-58C1-4264-9D33-A22D73362781}"/>
            </c:ext>
          </c:extLst>
        </c:ser>
        <c:dLbls>
          <c:showLegendKey val="0"/>
          <c:showVal val="0"/>
          <c:showCatName val="0"/>
          <c:showSerName val="0"/>
          <c:showPercent val="0"/>
          <c:showBubbleSize val="0"/>
        </c:dLbls>
        <c:gapWidth val="75"/>
        <c:axId val="1367193503"/>
        <c:axId val="1367186431"/>
      </c:barChart>
      <c:catAx>
        <c:axId val="1367193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367186431"/>
        <c:crosses val="autoZero"/>
        <c:auto val="1"/>
        <c:lblAlgn val="ctr"/>
        <c:lblOffset val="100"/>
        <c:noMultiLvlLbl val="0"/>
      </c:catAx>
      <c:valAx>
        <c:axId val="1367186431"/>
        <c:scaling>
          <c:orientation val="minMax"/>
        </c:scaling>
        <c:delete val="1"/>
        <c:axPos val="b"/>
        <c:numFmt formatCode="_(* #,##0.00_);_(* \(#,##0.00\);_(* &quot;-&quot;??_);_(@_)" sourceLinked="1"/>
        <c:majorTickMark val="none"/>
        <c:minorTickMark val="none"/>
        <c:tickLblPos val="nextTo"/>
        <c:crossAx val="1367193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3743564642823533"/>
          <c:y val="2.1405859235029061E-2"/>
          <c:w val="0.84842947667195001"/>
          <c:h val="0.77800425329951428"/>
        </c:manualLayout>
      </c:layout>
      <c:lineChart>
        <c:grouping val="stacked"/>
        <c:varyColors val="0"/>
        <c:ser>
          <c:idx val="0"/>
          <c:order val="0"/>
          <c:tx>
            <c:strRef>
              <c:f>Hoja1!$B$1</c:f>
              <c:strCache>
                <c:ptCount val="1"/>
                <c:pt idx="0">
                  <c:v>GASTOS</c:v>
                </c:pt>
              </c:strCache>
            </c:strRef>
          </c:tx>
          <c:spPr>
            <a:ln w="22225" cap="rnd" cmpd="sng" algn="ctr">
              <a:solidFill>
                <a:schemeClr val="accent6"/>
              </a:solidFill>
              <a:round/>
            </a:ln>
            <a:effectLst/>
          </c:spPr>
          <c:marker>
            <c:symbol val="none"/>
          </c:marker>
          <c:dLbls>
            <c:dLbl>
              <c:idx val="0"/>
              <c:layout>
                <c:manualLayout>
                  <c:x val="-7.4893681768039871E-2"/>
                  <c:y val="3.2781411142963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E-404F-A4F4-22F1754EE6A0}"/>
                </c:ext>
              </c:extLst>
            </c:dLbl>
            <c:dLbl>
              <c:idx val="1"/>
              <c:layout>
                <c:manualLayout>
                  <c:x val="-5.2309711286089265E-2"/>
                  <c:y val="-2.867301965510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7E-404F-A4F4-22F1754EE6A0}"/>
                </c:ext>
              </c:extLst>
            </c:dLbl>
            <c:dLbl>
              <c:idx val="2"/>
              <c:layout>
                <c:manualLayout>
                  <c:x val="-6.9863948165899553E-2"/>
                  <c:y val="-1.4138180026465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7E-404F-A4F4-22F1754EE6A0}"/>
                </c:ext>
              </c:extLst>
            </c:dLbl>
            <c:dLbl>
              <c:idx val="3"/>
              <c:layout>
                <c:manualLayout>
                  <c:x val="-7.4853994699937865E-2"/>
                  <c:y val="-2.8510081266957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7E-404F-A4F4-22F1754EE6A0}"/>
                </c:ext>
              </c:extLst>
            </c:dLbl>
            <c:dLbl>
              <c:idx val="4"/>
              <c:layout>
                <c:manualLayout>
                  <c:x val="-7.4933495631886657E-2"/>
                  <c:y val="2.9629966690705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7E-404F-A4F4-22F1754EE6A0}"/>
                </c:ext>
              </c:extLst>
            </c:dLbl>
            <c:dLbl>
              <c:idx val="5"/>
              <c:layout>
                <c:manualLayout>
                  <c:x val="-7.8134327411972057E-2"/>
                  <c:y val="-2.5603159304103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7E-404F-A4F4-22F1754EE6A0}"/>
                </c:ext>
              </c:extLst>
            </c:dLbl>
            <c:dLbl>
              <c:idx val="6"/>
              <c:layout>
                <c:manualLayout>
                  <c:x val="-6.8432804595077903E-2"/>
                  <c:y val="3.2618472754817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7E-404F-A4F4-22F1754EE6A0}"/>
                </c:ext>
              </c:extLst>
            </c:dLbl>
            <c:dLbl>
              <c:idx val="7"/>
              <c:layout>
                <c:manualLayout>
                  <c:x val="-7.0003296689363101E-2"/>
                  <c:y val="-2.2917318764940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7E-404F-A4F4-22F1754EE6A0}"/>
                </c:ext>
              </c:extLst>
            </c:dLbl>
            <c:dLbl>
              <c:idx val="8"/>
              <c:layout>
                <c:manualLayout>
                  <c:x val="-7.4178046584756616E-2"/>
                  <c:y val="2.1025257058863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7E-404F-A4F4-22F1754EE6A0}"/>
                </c:ext>
              </c:extLst>
            </c:dLbl>
            <c:dLbl>
              <c:idx val="9"/>
              <c:layout>
                <c:manualLayout>
                  <c:x val="-0.11509186351706037"/>
                  <c:y val="-1.40683164580642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7E-404F-A4F4-22F1754EE6A0}"/>
                </c:ext>
              </c:extLst>
            </c:dLbl>
            <c:dLbl>
              <c:idx val="10"/>
              <c:layout>
                <c:manualLayout>
                  <c:x val="-3.5347230146956267E-2"/>
                  <c:y val="2.9804625611708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7E-404F-A4F4-22F1754EE6A0}"/>
                </c:ext>
              </c:extLst>
            </c:dLbl>
            <c:dLbl>
              <c:idx val="11"/>
              <c:layout>
                <c:manualLayout>
                  <c:x val="-3.9163401676238566E-3"/>
                  <c:y val="-2.2777591628138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7E-404F-A4F4-22F1754EE6A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_(* #,##0_);_(* \(#,##0\);_(* "-"??_);_(@_)</c:formatCode>
                <c:ptCount val="12"/>
                <c:pt idx="0">
                  <c:v>535976826.87</c:v>
                </c:pt>
                <c:pt idx="1">
                  <c:v>797897081.63</c:v>
                </c:pt>
                <c:pt idx="2">
                  <c:v>447823617.24000001</c:v>
                </c:pt>
                <c:pt idx="3">
                  <c:v>556480322.54999995</c:v>
                </c:pt>
                <c:pt idx="4">
                  <c:v>560437979.12</c:v>
                </c:pt>
                <c:pt idx="5">
                  <c:v>771275028.41999996</c:v>
                </c:pt>
                <c:pt idx="6">
                  <c:v>624021993.21000004</c:v>
                </c:pt>
                <c:pt idx="7">
                  <c:v>673311728.67999995</c:v>
                </c:pt>
                <c:pt idx="8">
                  <c:v>341036207.07999998</c:v>
                </c:pt>
                <c:pt idx="9">
                  <c:v>551208569.40999997</c:v>
                </c:pt>
                <c:pt idx="10">
                  <c:v>623494066.33000004</c:v>
                </c:pt>
                <c:pt idx="11">
                  <c:v>1030146774.51</c:v>
                </c:pt>
              </c:numCache>
            </c:numRef>
          </c:val>
          <c:smooth val="0"/>
          <c:extLst>
            <c:ext xmlns:c16="http://schemas.microsoft.com/office/drawing/2014/chart" uri="{C3380CC4-5D6E-409C-BE32-E72D297353CC}">
              <c16:uniqueId val="{0000000C-9C7E-404F-A4F4-22F1754EE6A0}"/>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38759136"/>
        <c:axId val="138758744"/>
      </c:lineChart>
      <c:catAx>
        <c:axId val="13875913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tx1"/>
                </a:solidFill>
                <a:latin typeface="+mn-lt"/>
                <a:ea typeface="+mn-ea"/>
                <a:cs typeface="+mn-cs"/>
              </a:defRPr>
            </a:pPr>
            <a:endParaRPr lang="es-CO"/>
          </a:p>
        </c:txPr>
        <c:crossAx val="138758744"/>
        <c:crosses val="autoZero"/>
        <c:auto val="1"/>
        <c:lblAlgn val="ctr"/>
        <c:lblOffset val="100"/>
        <c:noMultiLvlLbl val="0"/>
      </c:catAx>
      <c:valAx>
        <c:axId val="13875874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CO"/>
          </a:p>
        </c:txPr>
        <c:crossAx val="138759136"/>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a:noFill/>
    </a:ln>
    <a:effectLst/>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1412669029569596E-2"/>
          <c:y val="3.6057292410534542E-2"/>
          <c:w val="0.97544624721491602"/>
          <c:h val="0.77507396666441319"/>
        </c:manualLayout>
      </c:layout>
      <c:lineChart>
        <c:grouping val="stacked"/>
        <c:varyColors val="0"/>
        <c:ser>
          <c:idx val="0"/>
          <c:order val="0"/>
          <c:tx>
            <c:strRef>
              <c:f>Hoja1!$B$1</c:f>
              <c:strCache>
                <c:ptCount val="1"/>
                <c:pt idx="0">
                  <c:v>INGRESOS</c:v>
                </c:pt>
              </c:strCache>
            </c:strRef>
          </c:tx>
          <c:spPr>
            <a:ln w="22225" cap="rnd" cmpd="sng" algn="ctr">
              <a:solidFill>
                <a:schemeClr val="accent6"/>
              </a:solidFill>
              <a:round/>
            </a:ln>
            <a:effectLst/>
          </c:spPr>
          <c:marker>
            <c:symbol val="none"/>
          </c:marker>
          <c:dLbls>
            <c:dLbl>
              <c:idx val="0"/>
              <c:layout>
                <c:manualLayout>
                  <c:x val="-7.6583579230313309E-2"/>
                  <c:y val="5.6246967326380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C3-4D00-A2B9-C212A0CAB66A}"/>
                </c:ext>
              </c:extLst>
            </c:dLbl>
            <c:dLbl>
              <c:idx val="1"/>
              <c:layout>
                <c:manualLayout>
                  <c:x val="-7.5013037352556142E-2"/>
                  <c:y val="-3.166163172665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C3-4D00-A2B9-C212A0CAB66A}"/>
                </c:ext>
              </c:extLst>
            </c:dLbl>
            <c:dLbl>
              <c:idx val="2"/>
              <c:layout>
                <c:manualLayout>
                  <c:x val="-7.9724662985827685E-2"/>
                  <c:y val="2.69441009753700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C3-4D00-A2B9-C212A0CAB66A}"/>
                </c:ext>
              </c:extLst>
            </c:dLbl>
            <c:dLbl>
              <c:idx val="3"/>
              <c:layout>
                <c:manualLayout>
                  <c:x val="-5.3025451063955557E-2"/>
                  <c:y val="-3.7522204996853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C3-4D00-A2B9-C212A0CAB66A}"/>
                </c:ext>
              </c:extLst>
            </c:dLbl>
            <c:dLbl>
              <c:idx val="4"/>
              <c:layout>
                <c:manualLayout>
                  <c:x val="-0.1189882099297572"/>
                  <c:y val="-5.28905201074197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C3-4D00-A2B9-C212A0CAB66A}"/>
                </c:ext>
              </c:extLst>
            </c:dLbl>
            <c:dLbl>
              <c:idx val="5"/>
              <c:layout>
                <c:manualLayout>
                  <c:x val="-7.5013037352556169E-2"/>
                  <c:y val="-3.1661631726651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C3-4D00-A2B9-C212A0CAB66A}"/>
                </c:ext>
              </c:extLst>
            </c:dLbl>
            <c:dLbl>
              <c:idx val="6"/>
              <c:layout>
                <c:manualLayout>
                  <c:x val="-0.10799441678545704"/>
                  <c:y val="2.1083527705167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C3-4D00-A2B9-C212A0CAB66A}"/>
                </c:ext>
              </c:extLst>
            </c:dLbl>
            <c:dLbl>
              <c:idx val="7"/>
              <c:layout>
                <c:manualLayout>
                  <c:x val="-6.4019244208255943E-2"/>
                  <c:y val="2.4013814340269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C3-4D00-A2B9-C212A0CAB66A}"/>
                </c:ext>
              </c:extLst>
            </c:dLbl>
            <c:dLbl>
              <c:idx val="8"/>
              <c:layout>
                <c:manualLayout>
                  <c:x val="-9.2288998007885106E-2"/>
                  <c:y val="-4.3382778267056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C3-4D00-A2B9-C212A0CAB66A}"/>
                </c:ext>
              </c:extLst>
            </c:dLbl>
            <c:dLbl>
              <c:idx val="9"/>
              <c:layout>
                <c:manualLayout>
                  <c:x val="-4.2031657919655283E-2"/>
                  <c:y val="-1.7010198551146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C3-4D00-A2B9-C212A0CAB66A}"/>
                </c:ext>
              </c:extLst>
            </c:dLbl>
            <c:dLbl>
              <c:idx val="10"/>
              <c:layout>
                <c:manualLayout>
                  <c:x val="-8.618132140941677E-2"/>
                  <c:y val="6.43209452966235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C3-4D00-A2B9-C212A0CAB66A}"/>
                </c:ext>
              </c:extLst>
            </c:dLbl>
            <c:dLbl>
              <c:idx val="11"/>
              <c:layout>
                <c:manualLayout>
                  <c:x val="-3.1410837555143643E-2"/>
                  <c:y val="-1.70101985511463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C3-4D00-A2B9-C212A0CAB66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_(* #,##0_);_(* \(#,##0\);_(* "-"??_);_(@_)</c:formatCode>
                <c:ptCount val="12"/>
                <c:pt idx="0">
                  <c:v>508190283.93000001</c:v>
                </c:pt>
                <c:pt idx="1">
                  <c:v>543207401.11000001</c:v>
                </c:pt>
                <c:pt idx="2">
                  <c:v>410754491.06</c:v>
                </c:pt>
                <c:pt idx="3">
                  <c:v>407866055.51999998</c:v>
                </c:pt>
                <c:pt idx="4">
                  <c:v>790546345.28999996</c:v>
                </c:pt>
                <c:pt idx="5">
                  <c:v>956077607.52999997</c:v>
                </c:pt>
                <c:pt idx="6">
                  <c:v>459295079.50999999</c:v>
                </c:pt>
                <c:pt idx="7">
                  <c:v>457397072.45999998</c:v>
                </c:pt>
                <c:pt idx="8">
                  <c:v>571742492.41999996</c:v>
                </c:pt>
                <c:pt idx="9">
                  <c:v>527107292.44999999</c:v>
                </c:pt>
                <c:pt idx="10">
                  <c:v>57031192.68</c:v>
                </c:pt>
                <c:pt idx="11">
                  <c:v>1825288186.75</c:v>
                </c:pt>
              </c:numCache>
            </c:numRef>
          </c:val>
          <c:smooth val="0"/>
          <c:extLst>
            <c:ext xmlns:c16="http://schemas.microsoft.com/office/drawing/2014/chart" uri="{C3380CC4-5D6E-409C-BE32-E72D297353CC}">
              <c16:uniqueId val="{0000000C-49C3-4D00-A2B9-C212A0CAB66A}"/>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38759920"/>
        <c:axId val="137889992"/>
      </c:lineChart>
      <c:catAx>
        <c:axId val="13875992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dk1">
                    <a:lumMod val="65000"/>
                    <a:lumOff val="35000"/>
                  </a:schemeClr>
                </a:solidFill>
                <a:latin typeface="+mn-lt"/>
                <a:ea typeface="+mn-ea"/>
                <a:cs typeface="+mn-cs"/>
              </a:defRPr>
            </a:pPr>
            <a:endParaRPr lang="es-CO"/>
          </a:p>
        </c:txPr>
        <c:crossAx val="137889992"/>
        <c:crosses val="autoZero"/>
        <c:auto val="1"/>
        <c:lblAlgn val="ctr"/>
        <c:lblOffset val="100"/>
        <c:noMultiLvlLbl val="0"/>
      </c:catAx>
      <c:valAx>
        <c:axId val="137889992"/>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CO"/>
          </a:p>
        </c:txPr>
        <c:crossAx val="13875992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a:noFill/>
    </a:ln>
    <a:effectLst/>
  </c:spPr>
  <c:txPr>
    <a:bodyPr/>
    <a:lstStyle/>
    <a:p>
      <a:pPr>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2748620180028619"/>
          <c:y val="3.6057292410534542E-2"/>
          <c:w val="0.97544624721491602"/>
          <c:h val="0.77507396666441319"/>
        </c:manualLayout>
      </c:layout>
      <c:lineChart>
        <c:grouping val="stacked"/>
        <c:varyColors val="0"/>
        <c:ser>
          <c:idx val="0"/>
          <c:order val="0"/>
          <c:tx>
            <c:strRef>
              <c:f>Hoja1!$B$1</c:f>
              <c:strCache>
                <c:ptCount val="1"/>
                <c:pt idx="0">
                  <c:v>CUENTAS POR PAGAR</c:v>
                </c:pt>
              </c:strCache>
            </c:strRef>
          </c:tx>
          <c:spPr>
            <a:ln w="22225" cap="rnd" cmpd="sng" algn="ctr">
              <a:solidFill>
                <a:schemeClr val="accent6"/>
              </a:solidFill>
              <a:round/>
            </a:ln>
            <a:effectLst/>
          </c:spPr>
          <c:marker>
            <c:symbol val="none"/>
          </c:marker>
          <c:dLbls>
            <c:dLbl>
              <c:idx val="0"/>
              <c:layout>
                <c:manualLayout>
                  <c:x val="-6.5589786086013013E-2"/>
                  <c:y val="2.6944100975370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8-47FA-85B6-0D2921246524}"/>
                </c:ext>
              </c:extLst>
            </c:dLbl>
            <c:dLbl>
              <c:idx val="1"/>
              <c:layout>
                <c:manualLayout>
                  <c:x val="-7.3442495474798919E-2"/>
                  <c:y val="-2.8731345091550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48-47FA-85B6-0D2921246524}"/>
                </c:ext>
              </c:extLst>
            </c:dLbl>
            <c:dLbl>
              <c:idx val="2"/>
              <c:layout>
                <c:manualLayout>
                  <c:x val="-6.2448702330498679E-2"/>
                  <c:y val="2.4013814340269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48-47FA-85B6-0D2921246524}"/>
                </c:ext>
              </c:extLst>
            </c:dLbl>
            <c:dLbl>
              <c:idx val="3"/>
              <c:layout>
                <c:manualLayout>
                  <c:x val="-6.8730869841527376E-2"/>
                  <c:y val="-2.2870771821348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48-47FA-85B6-0D2921246524}"/>
                </c:ext>
              </c:extLst>
            </c:dLbl>
            <c:dLbl>
              <c:idx val="4"/>
              <c:layout>
                <c:manualLayout>
                  <c:x val="-8.6006830496856382E-2"/>
                  <c:y val="-3.7522204996854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48-47FA-85B6-0D2921246524}"/>
                </c:ext>
              </c:extLst>
            </c:dLbl>
            <c:dLbl>
              <c:idx val="5"/>
              <c:layout>
                <c:manualLayout>
                  <c:x val="-7.3442495474798919E-2"/>
                  <c:y val="2.9874387610471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48-47FA-85B6-0D2921246524}"/>
                </c:ext>
              </c:extLst>
            </c:dLbl>
            <c:dLbl>
              <c:idx val="6"/>
              <c:layout>
                <c:manualLayout>
                  <c:x val="-0.11741766805200002"/>
                  <c:y val="-1.9940485186247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48-47FA-85B6-0D2921246524}"/>
                </c:ext>
              </c:extLst>
            </c:dLbl>
            <c:dLbl>
              <c:idx val="7"/>
              <c:layout>
                <c:manualLayout>
                  <c:x val="-7.0301411719284557E-2"/>
                  <c:y val="-3.4591918361752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48-47FA-85B6-0D2921246524}"/>
                </c:ext>
              </c:extLst>
            </c:dLbl>
            <c:dLbl>
              <c:idx val="8"/>
              <c:layout>
                <c:manualLayout>
                  <c:x val="-0.10956495866321411"/>
                  <c:y val="-2.358765375640827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48-47FA-85B6-0D2921246524}"/>
                </c:ext>
              </c:extLst>
            </c:dLbl>
            <c:dLbl>
              <c:idx val="9"/>
              <c:layout>
                <c:manualLayout>
                  <c:x val="-4.3602199797412464E-2"/>
                  <c:y val="6.43209452966246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48-47FA-85B6-0D2921246524}"/>
                </c:ext>
              </c:extLst>
            </c:dLbl>
            <c:dLbl>
              <c:idx val="10"/>
              <c:layout>
                <c:manualLayout>
                  <c:x val="-6.7334818876330457E-2"/>
                  <c:y val="-3.4591918361752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48-47FA-85B6-0D2921246524}"/>
                </c:ext>
              </c:extLst>
            </c:dLbl>
            <c:dLbl>
              <c:idx val="11"/>
              <c:layout>
                <c:manualLayout>
                  <c:x val="-2.0417044410843369E-2"/>
                  <c:y val="-4.63130649021573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48-47FA-85B6-0D29212465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Hoja1!$A$2:$A$13</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Hoja1!$B$2:$B$13</c:f>
              <c:numCache>
                <c:formatCode>_(* #,##0_);_(* \(#,##0\);_(* "-"??_);_(@_)</c:formatCode>
                <c:ptCount val="12"/>
                <c:pt idx="0">
                  <c:v>260151878.55000001</c:v>
                </c:pt>
                <c:pt idx="1">
                  <c:v>417818086.98000002</c:v>
                </c:pt>
                <c:pt idx="2">
                  <c:v>304361030.9000001</c:v>
                </c:pt>
                <c:pt idx="3">
                  <c:v>535103790.64999986</c:v>
                </c:pt>
                <c:pt idx="4">
                  <c:v>284069733.25</c:v>
                </c:pt>
                <c:pt idx="5">
                  <c:v>94869649.430000305</c:v>
                </c:pt>
                <c:pt idx="6">
                  <c:v>398673094.37000036</c:v>
                </c:pt>
                <c:pt idx="7">
                  <c:v>485410295.14000034</c:v>
                </c:pt>
                <c:pt idx="8">
                  <c:v>252654420.57000065</c:v>
                </c:pt>
                <c:pt idx="9">
                  <c:v>266872783.4100008</c:v>
                </c:pt>
                <c:pt idx="10">
                  <c:v>809085197.83000088</c:v>
                </c:pt>
                <c:pt idx="11">
                  <c:v>3408210.0000009537</c:v>
                </c:pt>
              </c:numCache>
            </c:numRef>
          </c:val>
          <c:smooth val="0"/>
          <c:extLst>
            <c:ext xmlns:c16="http://schemas.microsoft.com/office/drawing/2014/chart" uri="{C3380CC4-5D6E-409C-BE32-E72D297353CC}">
              <c16:uniqueId val="{0000000C-D948-47FA-85B6-0D2921246524}"/>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37890776"/>
        <c:axId val="305451848"/>
      </c:lineChart>
      <c:catAx>
        <c:axId val="1378907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dk1">
                    <a:lumMod val="65000"/>
                    <a:lumOff val="35000"/>
                  </a:schemeClr>
                </a:solidFill>
                <a:latin typeface="+mn-lt"/>
                <a:ea typeface="+mn-ea"/>
                <a:cs typeface="+mn-cs"/>
              </a:defRPr>
            </a:pPr>
            <a:endParaRPr lang="es-CO"/>
          </a:p>
        </c:txPr>
        <c:crossAx val="305451848"/>
        <c:crosses val="autoZero"/>
        <c:auto val="1"/>
        <c:lblAlgn val="ctr"/>
        <c:lblOffset val="100"/>
        <c:noMultiLvlLbl val="0"/>
      </c:catAx>
      <c:valAx>
        <c:axId val="305451848"/>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CO"/>
          </a:p>
        </c:txPr>
        <c:crossAx val="137890776"/>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a:noFill/>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1412669029569596E-2"/>
          <c:y val="3.6057292410534542E-2"/>
          <c:w val="0.97544624721491602"/>
          <c:h val="0.77507396666441319"/>
        </c:manualLayout>
      </c:layout>
      <c:barChart>
        <c:barDir val="col"/>
        <c:grouping val="clustered"/>
        <c:varyColors val="0"/>
        <c:ser>
          <c:idx val="0"/>
          <c:order val="0"/>
          <c:tx>
            <c:strRef>
              <c:f>Hoja1!$B$1</c:f>
              <c:strCache>
                <c:ptCount val="1"/>
                <c:pt idx="0">
                  <c:v>CUENTAS POR PAGAR</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dLbl>
              <c:idx val="0"/>
              <c:layout>
                <c:manualLayout>
                  <c:x val="-7.4797366089972761E-3"/>
                  <c:y val="-5.2890520107419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6C-449C-A73D-E5C8C6678D40}"/>
                </c:ext>
              </c:extLst>
            </c:dLbl>
            <c:dLbl>
              <c:idx val="1"/>
              <c:layout>
                <c:manualLayout>
                  <c:x val="-4.3386528534829112E-3"/>
                  <c:y val="-8.2193386458430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6C-449C-A73D-E5C8C6678D40}"/>
                </c:ext>
              </c:extLst>
            </c:dLbl>
            <c:dLbl>
              <c:idx val="2"/>
              <c:layout>
                <c:manualLayout>
                  <c:x val="-1.3761904120026005E-2"/>
                  <c:y val="-1.1149625280944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6C-449C-A73D-E5C8C6678D40}"/>
                </c:ext>
              </c:extLst>
            </c:dLbl>
            <c:dLbl>
              <c:idx val="3"/>
              <c:layout>
                <c:manualLayout>
                  <c:x val="3.7297277978851957E-4"/>
                  <c:y val="-1.4079911916045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6C-449C-A73D-E5C8C6678D40}"/>
                </c:ext>
              </c:extLst>
            </c:dLbl>
            <c:dLbl>
              <c:idx val="4"/>
              <c:layout>
                <c:manualLayout>
                  <c:x val="-5.9091947312402086E-3"/>
                  <c:y val="-8.21933864584307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6C-449C-A73D-E5C8C6678D40}"/>
                </c:ext>
              </c:extLst>
            </c:dLbl>
            <c:dLbl>
              <c:idx val="5"/>
              <c:layout>
                <c:manualLayout>
                  <c:x val="-7.3442495474798988E-2"/>
                  <c:y val="-4.3382778267056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6C-449C-A73D-E5C8C6678D40}"/>
                </c:ext>
              </c:extLst>
            </c:dLbl>
            <c:dLbl>
              <c:idx val="6"/>
              <c:layout>
                <c:manualLayout>
                  <c:x val="-1.6902987875540485E-2"/>
                  <c:y val="-1.4079911916045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6C-449C-A73D-E5C8C6678D40}"/>
                </c:ext>
              </c:extLst>
            </c:dLbl>
            <c:dLbl>
              <c:idx val="7"/>
              <c:layout>
                <c:manualLayout>
                  <c:x val="-1.8473529753297552E-2"/>
                  <c:y val="-3.4591918361752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6C-449C-A73D-E5C8C6678D40}"/>
                </c:ext>
              </c:extLst>
            </c:dLbl>
            <c:dLbl>
              <c:idx val="8"/>
              <c:layout>
                <c:manualLayout>
                  <c:x val="-0.10799441678545693"/>
                  <c:y val="6.432094529662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6C-449C-A73D-E5C8C6678D40}"/>
                </c:ext>
              </c:extLst>
            </c:dLbl>
            <c:dLbl>
              <c:idx val="9"/>
              <c:layout>
                <c:manualLayout>
                  <c:x val="-1.8473529753297552E-2"/>
                  <c:y val="-1.114962528094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26C-449C-A73D-E5C8C6678D40}"/>
                </c:ext>
              </c:extLst>
            </c:dLbl>
            <c:dLbl>
              <c:idx val="10"/>
              <c:layout>
                <c:manualLayout>
                  <c:x val="-0.12230378459783184"/>
                  <c:y val="1.2292667799864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26C-449C-A73D-E5C8C6678D40}"/>
                </c:ext>
              </c:extLst>
            </c:dLbl>
            <c:dLbl>
              <c:idx val="11"/>
              <c:layout>
                <c:manualLayout>
                  <c:x val="-4.2404630699443918E-2"/>
                  <c:y val="-2.35876537564093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26C-449C-A73D-E5C8C6678D4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Hoja1!$A$2:$A$6</c:f>
              <c:numCache>
                <c:formatCode>General</c:formatCode>
                <c:ptCount val="5"/>
                <c:pt idx="0">
                  <c:v>2018</c:v>
                </c:pt>
                <c:pt idx="1">
                  <c:v>2019</c:v>
                </c:pt>
                <c:pt idx="2">
                  <c:v>2020</c:v>
                </c:pt>
                <c:pt idx="3">
                  <c:v>2021</c:v>
                </c:pt>
                <c:pt idx="4">
                  <c:v>2022</c:v>
                </c:pt>
              </c:numCache>
            </c:numRef>
          </c:cat>
          <c:val>
            <c:numRef>
              <c:f>Hoja1!$B$2:$B$6</c:f>
              <c:numCache>
                <c:formatCode>_(* #,##0_);_(* \(#,##0\);_(* "-"??_);_(@_)</c:formatCode>
                <c:ptCount val="5"/>
                <c:pt idx="0">
                  <c:v>77217216.11000061</c:v>
                </c:pt>
                <c:pt idx="1">
                  <c:v>479107807.75000095</c:v>
                </c:pt>
                <c:pt idx="2">
                  <c:v>45174324.080000877</c:v>
                </c:pt>
                <c:pt idx="3" formatCode="#,##0_);\-#,##0">
                  <c:v>272921455.26000118</c:v>
                </c:pt>
                <c:pt idx="4" formatCode="#,##0_);\-#,##0">
                  <c:v>3408210.0000009537</c:v>
                </c:pt>
              </c:numCache>
            </c:numRef>
          </c:val>
          <c:extLst>
            <c:ext xmlns:c16="http://schemas.microsoft.com/office/drawing/2014/chart" uri="{C3380CC4-5D6E-409C-BE32-E72D297353CC}">
              <c16:uniqueId val="{0000000C-D26C-449C-A73D-E5C8C6678D40}"/>
            </c:ext>
          </c:extLst>
        </c:ser>
        <c:dLbls>
          <c:showLegendKey val="0"/>
          <c:showVal val="1"/>
          <c:showCatName val="0"/>
          <c:showSerName val="0"/>
          <c:showPercent val="0"/>
          <c:showBubbleSize val="0"/>
        </c:dLbls>
        <c:gapWidth val="150"/>
        <c:axId val="305452632"/>
        <c:axId val="305453024"/>
      </c:barChart>
      <c:catAx>
        <c:axId val="30545263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dk1">
                    <a:lumMod val="65000"/>
                    <a:lumOff val="35000"/>
                  </a:schemeClr>
                </a:solidFill>
                <a:latin typeface="+mn-lt"/>
                <a:ea typeface="+mn-ea"/>
                <a:cs typeface="+mn-cs"/>
              </a:defRPr>
            </a:pPr>
            <a:endParaRPr lang="es-CO"/>
          </a:p>
        </c:txPr>
        <c:crossAx val="305453024"/>
        <c:crosses val="autoZero"/>
        <c:auto val="1"/>
        <c:lblAlgn val="ctr"/>
        <c:lblOffset val="100"/>
        <c:noMultiLvlLbl val="0"/>
      </c:catAx>
      <c:valAx>
        <c:axId val="30545302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CO"/>
          </a:p>
        </c:txPr>
        <c:crossAx val="305452632"/>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a:noFill/>
    </a:ln>
    <a:effectLst/>
  </c:spPr>
  <c:txPr>
    <a:bodyPr/>
    <a:lstStyle/>
    <a:p>
      <a:pPr>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1412669029569596E-2"/>
          <c:y val="3.6057292410534542E-2"/>
          <c:w val="0.97544624721491602"/>
          <c:h val="0.77507396666441319"/>
        </c:manualLayout>
      </c:layout>
      <c:barChart>
        <c:barDir val="col"/>
        <c:grouping val="clustered"/>
        <c:varyColors val="0"/>
        <c:ser>
          <c:idx val="0"/>
          <c:order val="0"/>
          <c:tx>
            <c:strRef>
              <c:f>Hoja1!$B$1</c:f>
              <c:strCache>
                <c:ptCount val="1"/>
                <c:pt idx="0">
                  <c:v>RECAUDO</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dLbl>
              <c:idx val="0"/>
              <c:layout>
                <c:manualLayout>
                  <c:x val="-4.3386528534829112E-3"/>
                  <c:y val="-2.35876537564082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16-4432-9F9D-44EB7457D491}"/>
                </c:ext>
              </c:extLst>
            </c:dLbl>
            <c:dLbl>
              <c:idx val="1"/>
              <c:layout>
                <c:manualLayout>
                  <c:x val="-7.4797366089972761E-3"/>
                  <c:y val="-5.2890520107419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16-4432-9F9D-44EB7457D491}"/>
                </c:ext>
              </c:extLst>
            </c:dLbl>
            <c:dLbl>
              <c:idx val="2"/>
              <c:layout>
                <c:manualLayout>
                  <c:x val="6.6551402908173055E-3"/>
                  <c:y val="5.715212594602688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16-4432-9F9D-44EB7457D491}"/>
                </c:ext>
              </c:extLst>
            </c:dLbl>
            <c:dLbl>
              <c:idx val="3"/>
              <c:layout>
                <c:manualLayout>
                  <c:x val="-7.4797366089972761E-3"/>
                  <c:y val="5.715212594602621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16-4432-9F9D-44EB7457D491}"/>
                </c:ext>
              </c:extLst>
            </c:dLbl>
            <c:dLbl>
              <c:idx val="4"/>
              <c:layout>
                <c:manualLayout>
                  <c:x val="-1.8473529753297552E-2"/>
                  <c:y val="3.50180789456136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16-4432-9F9D-44EB7457D491}"/>
                </c:ext>
              </c:extLst>
            </c:dLbl>
            <c:dLbl>
              <c:idx val="5"/>
              <c:layout>
                <c:manualLayout>
                  <c:x val="-2.789678101984076E-2"/>
                  <c:y val="-3.752220499685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16-4432-9F9D-44EB7457D491}"/>
                </c:ext>
              </c:extLst>
            </c:dLbl>
            <c:dLbl>
              <c:idx val="6"/>
              <c:layout>
                <c:manualLayout>
                  <c:x val="-1.6902987875540485E-2"/>
                  <c:y val="-1.4079911916045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16-4432-9F9D-44EB7457D491}"/>
                </c:ext>
              </c:extLst>
            </c:dLbl>
            <c:dLbl>
              <c:idx val="7"/>
              <c:layout>
                <c:manualLayout>
                  <c:x val="-1.8473529753297552E-2"/>
                  <c:y val="-3.4591918361752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16-4432-9F9D-44EB7457D491}"/>
                </c:ext>
              </c:extLst>
            </c:dLbl>
            <c:dLbl>
              <c:idx val="8"/>
              <c:layout>
                <c:manualLayout>
                  <c:x val="-0.10799441678545693"/>
                  <c:y val="6.432094529662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16-4432-9F9D-44EB7457D491}"/>
                </c:ext>
              </c:extLst>
            </c:dLbl>
            <c:dLbl>
              <c:idx val="9"/>
              <c:layout>
                <c:manualLayout>
                  <c:x val="-1.8473529753297552E-2"/>
                  <c:y val="-1.114962528094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16-4432-9F9D-44EB7457D491}"/>
                </c:ext>
              </c:extLst>
            </c:dLbl>
            <c:dLbl>
              <c:idx val="10"/>
              <c:layout>
                <c:manualLayout>
                  <c:x val="-0.12230378459783184"/>
                  <c:y val="1.2292667799864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16-4432-9F9D-44EB7457D491}"/>
                </c:ext>
              </c:extLst>
            </c:dLbl>
            <c:dLbl>
              <c:idx val="11"/>
              <c:layout>
                <c:manualLayout>
                  <c:x val="-4.2404630699443918E-2"/>
                  <c:y val="-2.35876537564093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16-4432-9F9D-44EB7457D49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Hoja1!$A$2:$A$6</c:f>
              <c:numCache>
                <c:formatCode>General</c:formatCode>
                <c:ptCount val="5"/>
                <c:pt idx="0">
                  <c:v>2018</c:v>
                </c:pt>
                <c:pt idx="1">
                  <c:v>2019</c:v>
                </c:pt>
                <c:pt idx="2">
                  <c:v>2020</c:v>
                </c:pt>
                <c:pt idx="3">
                  <c:v>2021</c:v>
                </c:pt>
                <c:pt idx="4">
                  <c:v>2022</c:v>
                </c:pt>
              </c:numCache>
            </c:numRef>
          </c:cat>
          <c:val>
            <c:numRef>
              <c:f>Hoja1!$B$2:$B$6</c:f>
              <c:numCache>
                <c:formatCode>"$"#,##0_);[Red]\("$"#,##0\)</c:formatCode>
                <c:ptCount val="5"/>
                <c:pt idx="0">
                  <c:v>6136650611.4084034</c:v>
                </c:pt>
                <c:pt idx="1">
                  <c:v>6464910550.3500004</c:v>
                </c:pt>
                <c:pt idx="2">
                  <c:v>7192610985</c:v>
                </c:pt>
                <c:pt idx="3">
                  <c:v>6927617012.1899996</c:v>
                </c:pt>
                <c:pt idx="4">
                  <c:v>7514503500.71</c:v>
                </c:pt>
              </c:numCache>
            </c:numRef>
          </c:val>
          <c:extLst>
            <c:ext xmlns:c16="http://schemas.microsoft.com/office/drawing/2014/chart" uri="{C3380CC4-5D6E-409C-BE32-E72D297353CC}">
              <c16:uniqueId val="{0000000C-AF16-4432-9F9D-44EB7457D491}"/>
            </c:ext>
          </c:extLst>
        </c:ser>
        <c:dLbls>
          <c:showLegendKey val="0"/>
          <c:showVal val="1"/>
          <c:showCatName val="0"/>
          <c:showSerName val="0"/>
          <c:showPercent val="0"/>
          <c:showBubbleSize val="0"/>
        </c:dLbls>
        <c:gapWidth val="150"/>
        <c:axId val="305453808"/>
        <c:axId val="305454200"/>
      </c:barChart>
      <c:catAx>
        <c:axId val="3054538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tx1"/>
                </a:solidFill>
                <a:latin typeface="+mn-lt"/>
                <a:ea typeface="+mn-ea"/>
                <a:cs typeface="+mn-cs"/>
              </a:defRPr>
            </a:pPr>
            <a:endParaRPr lang="es-CO"/>
          </a:p>
        </c:txPr>
        <c:crossAx val="305454200"/>
        <c:crosses val="autoZero"/>
        <c:auto val="1"/>
        <c:lblAlgn val="ctr"/>
        <c:lblOffset val="100"/>
        <c:noMultiLvlLbl val="0"/>
      </c:catAx>
      <c:valAx>
        <c:axId val="305454200"/>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CO"/>
          </a:p>
        </c:txPr>
        <c:crossAx val="30545380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a:noFill/>
    </a:ln>
    <a:effectLst/>
  </c:spPr>
  <c:txPr>
    <a:bodyPr/>
    <a:lstStyle/>
    <a:p>
      <a:pPr>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776968831916279"/>
          <c:y val="2.1405628503797951E-2"/>
          <c:w val="0.97544624721491602"/>
          <c:h val="0.77507396666441319"/>
        </c:manualLayout>
      </c:layout>
      <c:barChart>
        <c:barDir val="col"/>
        <c:grouping val="clustered"/>
        <c:varyColors val="0"/>
        <c:ser>
          <c:idx val="0"/>
          <c:order val="0"/>
          <c:tx>
            <c:strRef>
              <c:f>Hoja1!$B$1</c:f>
              <c:strCache>
                <c:ptCount val="1"/>
                <c:pt idx="0">
                  <c:v>GASTOS</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dLbl>
              <c:idx val="0"/>
              <c:layout>
                <c:manualLayout>
                  <c:x val="6.6550166261025792E-3"/>
                  <c:y val="-2.5801058456449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69-47A2-B56D-E4D11A7D1882}"/>
                </c:ext>
              </c:extLst>
            </c:dLbl>
            <c:dLbl>
              <c:idx val="1"/>
              <c:layout>
                <c:manualLayout>
                  <c:x val="1.1366765924088909E-2"/>
                  <c:y val="-1.114962528094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69-47A2-B56D-E4D11A7D1882}"/>
                </c:ext>
              </c:extLst>
            </c:dLbl>
            <c:dLbl>
              <c:idx val="2"/>
              <c:layout>
                <c:manualLayout>
                  <c:x val="-9.0502784867545726E-3"/>
                  <c:y val="-2.3587653756408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69-47A2-B56D-E4D11A7D1882}"/>
                </c:ext>
              </c:extLst>
            </c:dLbl>
            <c:dLbl>
              <c:idx val="3"/>
              <c:layout>
                <c:manualLayout>
                  <c:x val="-7.4797366089972761E-3"/>
                  <c:y val="-2.3587653756408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69-47A2-B56D-E4D11A7D1882}"/>
                </c:ext>
              </c:extLst>
            </c:dLbl>
            <c:dLbl>
              <c:idx val="4"/>
              <c:layout>
                <c:manualLayout>
                  <c:x val="-5.9091947312400941E-3"/>
                  <c:y val="-8.2193386458430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69-47A2-B56D-E4D11A7D1882}"/>
                </c:ext>
              </c:extLst>
            </c:dLbl>
            <c:dLbl>
              <c:idx val="5"/>
              <c:layout>
                <c:manualLayout>
                  <c:x val="-2.4755697264326394E-2"/>
                  <c:y val="-4.9243351537258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69-47A2-B56D-E4D11A7D1882}"/>
                </c:ext>
              </c:extLst>
            </c:dLbl>
            <c:dLbl>
              <c:idx val="6"/>
              <c:layout>
                <c:manualLayout>
                  <c:x val="-1.6902987875540485E-2"/>
                  <c:y val="-1.4079911916045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69-47A2-B56D-E4D11A7D1882}"/>
                </c:ext>
              </c:extLst>
            </c:dLbl>
            <c:dLbl>
              <c:idx val="7"/>
              <c:layout>
                <c:manualLayout>
                  <c:x val="-1.8473529753297552E-2"/>
                  <c:y val="-3.4591918361752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69-47A2-B56D-E4D11A7D1882}"/>
                </c:ext>
              </c:extLst>
            </c:dLbl>
            <c:dLbl>
              <c:idx val="8"/>
              <c:layout>
                <c:manualLayout>
                  <c:x val="-0.10799441678545693"/>
                  <c:y val="6.4320945296624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69-47A2-B56D-E4D11A7D1882}"/>
                </c:ext>
              </c:extLst>
            </c:dLbl>
            <c:dLbl>
              <c:idx val="9"/>
              <c:layout>
                <c:manualLayout>
                  <c:x val="-1.8473529753297552E-2"/>
                  <c:y val="-1.114962528094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69-47A2-B56D-E4D11A7D1882}"/>
                </c:ext>
              </c:extLst>
            </c:dLbl>
            <c:dLbl>
              <c:idx val="10"/>
              <c:layout>
                <c:manualLayout>
                  <c:x val="-0.12230378459783184"/>
                  <c:y val="1.2292667799864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69-47A2-B56D-E4D11A7D1882}"/>
                </c:ext>
              </c:extLst>
            </c:dLbl>
            <c:dLbl>
              <c:idx val="11"/>
              <c:layout>
                <c:manualLayout>
                  <c:x val="-3.6122463188415305E-2"/>
                  <c:y val="5.715212594602688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69-47A2-B56D-E4D11A7D188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Hoja1!$A$2:$A$6</c:f>
              <c:numCache>
                <c:formatCode>General</c:formatCode>
                <c:ptCount val="5"/>
                <c:pt idx="0">
                  <c:v>2018</c:v>
                </c:pt>
                <c:pt idx="1">
                  <c:v>2019</c:v>
                </c:pt>
                <c:pt idx="2">
                  <c:v>2020</c:v>
                </c:pt>
                <c:pt idx="3">
                  <c:v>2021</c:v>
                </c:pt>
                <c:pt idx="4">
                  <c:v>2022</c:v>
                </c:pt>
              </c:numCache>
            </c:numRef>
          </c:cat>
          <c:val>
            <c:numRef>
              <c:f>Hoja1!$B$2:$B$6</c:f>
              <c:numCache>
                <c:formatCode>"$"#,##0_);[Red]\("$"#,##0\)</c:formatCode>
                <c:ptCount val="5"/>
                <c:pt idx="0">
                  <c:v>6065485128.2200003</c:v>
                </c:pt>
                <c:pt idx="1">
                  <c:v>6893838129.46</c:v>
                </c:pt>
                <c:pt idx="2">
                  <c:v>7070066832.8599997</c:v>
                </c:pt>
                <c:pt idx="3">
                  <c:v>7161246917</c:v>
                </c:pt>
                <c:pt idx="4">
                  <c:v>7513110195.0500002</c:v>
                </c:pt>
              </c:numCache>
            </c:numRef>
          </c:val>
          <c:extLst>
            <c:ext xmlns:c16="http://schemas.microsoft.com/office/drawing/2014/chart" uri="{C3380CC4-5D6E-409C-BE32-E72D297353CC}">
              <c16:uniqueId val="{0000000C-A169-47A2-B56D-E4D11A7D1882}"/>
            </c:ext>
          </c:extLst>
        </c:ser>
        <c:dLbls>
          <c:showLegendKey val="0"/>
          <c:showVal val="1"/>
          <c:showCatName val="0"/>
          <c:showSerName val="0"/>
          <c:showPercent val="0"/>
          <c:showBubbleSize val="0"/>
        </c:dLbls>
        <c:gapWidth val="150"/>
        <c:axId val="305454984"/>
        <c:axId val="305455376"/>
      </c:barChart>
      <c:catAx>
        <c:axId val="3054549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tx1"/>
                </a:solidFill>
                <a:latin typeface="+mn-lt"/>
                <a:ea typeface="+mn-ea"/>
                <a:cs typeface="+mn-cs"/>
              </a:defRPr>
            </a:pPr>
            <a:endParaRPr lang="es-CO"/>
          </a:p>
        </c:txPr>
        <c:crossAx val="305455376"/>
        <c:crosses val="autoZero"/>
        <c:auto val="1"/>
        <c:lblAlgn val="ctr"/>
        <c:lblOffset val="100"/>
        <c:noMultiLvlLbl val="0"/>
      </c:catAx>
      <c:valAx>
        <c:axId val="305455376"/>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s-CO"/>
          </a:p>
        </c:txPr>
        <c:crossAx val="30545498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a:noFill/>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F5582-F63B-4C72-9036-3859E6F4EA99}" type="doc">
      <dgm:prSet loTypeId="urn:microsoft.com/office/officeart/2005/8/layout/vList3#1" loCatId="list" qsTypeId="urn:microsoft.com/office/officeart/2005/8/quickstyle/simple1" qsCatId="simple" csTypeId="urn:microsoft.com/office/officeart/2005/8/colors/accent1_2" csCatId="accent1" phldr="1"/>
      <dgm:spPr/>
    </dgm:pt>
    <dgm:pt modelId="{F5C57C27-35F7-4406-9C3B-506172BE10F6}">
      <dgm:prSet phldrT="[Texto]" custT="1"/>
      <dgm:spPr>
        <a:solidFill>
          <a:schemeClr val="accent6">
            <a:lumMod val="60000"/>
            <a:lumOff val="40000"/>
          </a:schemeClr>
        </a:solidFill>
      </dgm:spPr>
      <dgm:t>
        <a:bodyPr/>
        <a:lstStyle/>
        <a:p>
          <a:pPr algn="ctr"/>
          <a:r>
            <a:rPr lang="es-CO" sz="3200" b="1" i="1" dirty="0">
              <a:solidFill>
                <a:schemeClr val="tx1"/>
              </a:solidFill>
              <a:latin typeface="Arial" panose="020B0604020202020204" pitchFamily="34" charset="0"/>
              <a:cs typeface="Arial" panose="020B0604020202020204" pitchFamily="34" charset="0"/>
            </a:rPr>
            <a:t>LOGROS</a:t>
          </a:r>
          <a:endParaRPr lang="es-CO" sz="3200" b="1" i="1" spc="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99F21B6-8419-433F-9768-04537025DED7}" type="parTrans" cxnId="{8A20439D-8E35-4DE1-BB23-652514D8CA9D}">
      <dgm:prSet/>
      <dgm:spPr/>
      <dgm:t>
        <a:bodyPr/>
        <a:lstStyle/>
        <a:p>
          <a:endParaRPr lang="es-CO"/>
        </a:p>
      </dgm:t>
    </dgm:pt>
    <dgm:pt modelId="{BFD15463-91E5-448D-8897-D90A218B896F}" type="sibTrans" cxnId="{8A20439D-8E35-4DE1-BB23-652514D8CA9D}">
      <dgm:prSet/>
      <dgm:spPr/>
      <dgm:t>
        <a:bodyPr/>
        <a:lstStyle/>
        <a:p>
          <a:endParaRPr lang="es-CO"/>
        </a:p>
      </dgm:t>
    </dgm:pt>
    <dgm:pt modelId="{A3639E24-5EC0-4B0A-8136-46E60D9C6DF4}" type="pres">
      <dgm:prSet presAssocID="{1B3F5582-F63B-4C72-9036-3859E6F4EA99}" presName="linearFlow" presStyleCnt="0">
        <dgm:presLayoutVars>
          <dgm:dir/>
          <dgm:resizeHandles val="exact"/>
        </dgm:presLayoutVars>
      </dgm:prSet>
      <dgm:spPr/>
    </dgm:pt>
    <dgm:pt modelId="{3DA9472D-2BF8-4AEC-A305-B30FCAE1B074}" type="pres">
      <dgm:prSet presAssocID="{F5C57C27-35F7-4406-9C3B-506172BE10F6}" presName="composite" presStyleCnt="0"/>
      <dgm:spPr/>
    </dgm:pt>
    <dgm:pt modelId="{2F3568E1-98EF-47A1-9E19-44955E83A7AA}" type="pres">
      <dgm:prSet presAssocID="{F5C57C27-35F7-4406-9C3B-506172BE10F6}" presName="imgShp" presStyleLbl="fgImgPlace1" presStyleIdx="0" presStyleCnt="1" custLinFactNeighborX="-99668" custLinFactNeighborY="0"/>
      <dgm:spPr>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dgm:spPr>
    </dgm:pt>
    <dgm:pt modelId="{B6E754C6-F4DA-4F4F-9387-1644B5582B20}" type="pres">
      <dgm:prSet presAssocID="{F5C57C27-35F7-4406-9C3B-506172BE10F6}" presName="txShp" presStyleLbl="node1" presStyleIdx="0" presStyleCnt="1" custScaleX="150376" custLinFactNeighborX="-1990" custLinFactNeighborY="-49">
        <dgm:presLayoutVars>
          <dgm:bulletEnabled val="1"/>
        </dgm:presLayoutVars>
      </dgm:prSet>
      <dgm:spPr/>
    </dgm:pt>
  </dgm:ptLst>
  <dgm:cxnLst>
    <dgm:cxn modelId="{34291722-873C-4F89-AECB-C8206412EBEF}" type="presOf" srcId="{F5C57C27-35F7-4406-9C3B-506172BE10F6}" destId="{B6E754C6-F4DA-4F4F-9387-1644B5582B20}" srcOrd="0" destOrd="0" presId="urn:microsoft.com/office/officeart/2005/8/layout/vList3#1"/>
    <dgm:cxn modelId="{92CA6441-7675-48BB-B394-F5B4B9ADBD8A}" type="presOf" srcId="{1B3F5582-F63B-4C72-9036-3859E6F4EA99}" destId="{A3639E24-5EC0-4B0A-8136-46E60D9C6DF4}" srcOrd="0" destOrd="0" presId="urn:microsoft.com/office/officeart/2005/8/layout/vList3#1"/>
    <dgm:cxn modelId="{8A20439D-8E35-4DE1-BB23-652514D8CA9D}" srcId="{1B3F5582-F63B-4C72-9036-3859E6F4EA99}" destId="{F5C57C27-35F7-4406-9C3B-506172BE10F6}" srcOrd="0" destOrd="0" parTransId="{A99F21B6-8419-433F-9768-04537025DED7}" sibTransId="{BFD15463-91E5-448D-8897-D90A218B896F}"/>
    <dgm:cxn modelId="{43DECE73-8EDC-419A-B27E-BE2F9A05411D}" type="presParOf" srcId="{A3639E24-5EC0-4B0A-8136-46E60D9C6DF4}" destId="{3DA9472D-2BF8-4AEC-A305-B30FCAE1B074}" srcOrd="0" destOrd="0" presId="urn:microsoft.com/office/officeart/2005/8/layout/vList3#1"/>
    <dgm:cxn modelId="{03D069F1-78C0-43F0-9B12-AB6D977F5CDD}" type="presParOf" srcId="{3DA9472D-2BF8-4AEC-A305-B30FCAE1B074}" destId="{2F3568E1-98EF-47A1-9E19-44955E83A7AA}" srcOrd="0" destOrd="0" presId="urn:microsoft.com/office/officeart/2005/8/layout/vList3#1"/>
    <dgm:cxn modelId="{17B4DAB7-11F8-4FC6-A3C1-0C061E010788}" type="presParOf" srcId="{3DA9472D-2BF8-4AEC-A305-B30FCAE1B074}" destId="{B6E754C6-F4DA-4F4F-9387-1644B5582B2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F5582-F63B-4C72-9036-3859E6F4EA99}" type="doc">
      <dgm:prSet loTypeId="urn:microsoft.com/office/officeart/2005/8/layout/vList3#1" loCatId="list" qsTypeId="urn:microsoft.com/office/officeart/2005/8/quickstyle/simple1" qsCatId="simple" csTypeId="urn:microsoft.com/office/officeart/2005/8/colors/accent1_2" csCatId="accent1" phldr="1"/>
      <dgm:spPr/>
    </dgm:pt>
    <dgm:pt modelId="{F5C57C27-35F7-4406-9C3B-506172BE10F6}">
      <dgm:prSet phldrT="[Texto]" custT="1"/>
      <dgm:spPr>
        <a:solidFill>
          <a:schemeClr val="accent6">
            <a:lumMod val="60000"/>
            <a:lumOff val="40000"/>
          </a:schemeClr>
        </a:solidFill>
      </dgm:spPr>
      <dgm:t>
        <a:bodyPr/>
        <a:lstStyle/>
        <a:p>
          <a:pPr algn="ctr"/>
          <a:r>
            <a:rPr lang="es-CO" sz="3200" b="1" i="1" dirty="0">
              <a:solidFill>
                <a:schemeClr val="tx1"/>
              </a:solidFill>
              <a:latin typeface="Arial" panose="020B0604020202020204" pitchFamily="34" charset="0"/>
              <a:cs typeface="Arial" panose="020B0604020202020204" pitchFamily="34" charset="0"/>
            </a:rPr>
            <a:t>LOGROS</a:t>
          </a:r>
          <a:endParaRPr lang="es-CO" sz="3200" b="1" i="1" spc="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99F21B6-8419-433F-9768-04537025DED7}" type="parTrans" cxnId="{8A20439D-8E35-4DE1-BB23-652514D8CA9D}">
      <dgm:prSet/>
      <dgm:spPr/>
      <dgm:t>
        <a:bodyPr/>
        <a:lstStyle/>
        <a:p>
          <a:endParaRPr lang="es-CO"/>
        </a:p>
      </dgm:t>
    </dgm:pt>
    <dgm:pt modelId="{BFD15463-91E5-448D-8897-D90A218B896F}" type="sibTrans" cxnId="{8A20439D-8E35-4DE1-BB23-652514D8CA9D}">
      <dgm:prSet/>
      <dgm:spPr/>
      <dgm:t>
        <a:bodyPr/>
        <a:lstStyle/>
        <a:p>
          <a:endParaRPr lang="es-CO"/>
        </a:p>
      </dgm:t>
    </dgm:pt>
    <dgm:pt modelId="{A3639E24-5EC0-4B0A-8136-46E60D9C6DF4}" type="pres">
      <dgm:prSet presAssocID="{1B3F5582-F63B-4C72-9036-3859E6F4EA99}" presName="linearFlow" presStyleCnt="0">
        <dgm:presLayoutVars>
          <dgm:dir/>
          <dgm:resizeHandles val="exact"/>
        </dgm:presLayoutVars>
      </dgm:prSet>
      <dgm:spPr/>
    </dgm:pt>
    <dgm:pt modelId="{3DA9472D-2BF8-4AEC-A305-B30FCAE1B074}" type="pres">
      <dgm:prSet presAssocID="{F5C57C27-35F7-4406-9C3B-506172BE10F6}" presName="composite" presStyleCnt="0"/>
      <dgm:spPr/>
    </dgm:pt>
    <dgm:pt modelId="{2F3568E1-98EF-47A1-9E19-44955E83A7AA}" type="pres">
      <dgm:prSet presAssocID="{F5C57C27-35F7-4406-9C3B-506172BE10F6}" presName="imgShp" presStyleLbl="fgImgPlace1" presStyleIdx="0" presStyleCnt="1" custLinFactNeighborX="-99668" custLinFactNeighborY="0"/>
      <dgm:spPr>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dgm:spPr>
    </dgm:pt>
    <dgm:pt modelId="{B6E754C6-F4DA-4F4F-9387-1644B5582B20}" type="pres">
      <dgm:prSet presAssocID="{F5C57C27-35F7-4406-9C3B-506172BE10F6}" presName="txShp" presStyleLbl="node1" presStyleIdx="0" presStyleCnt="1" custScaleX="150376" custLinFactNeighborX="-1990" custLinFactNeighborY="-49">
        <dgm:presLayoutVars>
          <dgm:bulletEnabled val="1"/>
        </dgm:presLayoutVars>
      </dgm:prSet>
      <dgm:spPr/>
    </dgm:pt>
  </dgm:ptLst>
  <dgm:cxnLst>
    <dgm:cxn modelId="{7A88B43A-3201-4EDA-96D1-B7CC3046CFD7}" type="presOf" srcId="{1B3F5582-F63B-4C72-9036-3859E6F4EA99}" destId="{A3639E24-5EC0-4B0A-8136-46E60D9C6DF4}" srcOrd="0" destOrd="0" presId="urn:microsoft.com/office/officeart/2005/8/layout/vList3#1"/>
    <dgm:cxn modelId="{EC6C7144-1865-47D1-BB85-7B91D6F6C1F5}" type="presOf" srcId="{F5C57C27-35F7-4406-9C3B-506172BE10F6}" destId="{B6E754C6-F4DA-4F4F-9387-1644B5582B20}" srcOrd="0" destOrd="0" presId="urn:microsoft.com/office/officeart/2005/8/layout/vList3#1"/>
    <dgm:cxn modelId="{8A20439D-8E35-4DE1-BB23-652514D8CA9D}" srcId="{1B3F5582-F63B-4C72-9036-3859E6F4EA99}" destId="{F5C57C27-35F7-4406-9C3B-506172BE10F6}" srcOrd="0" destOrd="0" parTransId="{A99F21B6-8419-433F-9768-04537025DED7}" sibTransId="{BFD15463-91E5-448D-8897-D90A218B896F}"/>
    <dgm:cxn modelId="{5B25C18A-E97A-4B07-A279-BC99D3F760B4}" type="presParOf" srcId="{A3639E24-5EC0-4B0A-8136-46E60D9C6DF4}" destId="{3DA9472D-2BF8-4AEC-A305-B30FCAE1B074}" srcOrd="0" destOrd="0" presId="urn:microsoft.com/office/officeart/2005/8/layout/vList3#1"/>
    <dgm:cxn modelId="{CAF3231C-AD25-43B8-AFD4-C0A379AC32CE}" type="presParOf" srcId="{3DA9472D-2BF8-4AEC-A305-B30FCAE1B074}" destId="{2F3568E1-98EF-47A1-9E19-44955E83A7AA}" srcOrd="0" destOrd="0" presId="urn:microsoft.com/office/officeart/2005/8/layout/vList3#1"/>
    <dgm:cxn modelId="{EB2457F2-C936-4A06-8581-6A02C8656D86}" type="presParOf" srcId="{3DA9472D-2BF8-4AEC-A305-B30FCAE1B074}" destId="{B6E754C6-F4DA-4F4F-9387-1644B5582B2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F5582-F63B-4C72-9036-3859E6F4EA99}" type="doc">
      <dgm:prSet loTypeId="urn:microsoft.com/office/officeart/2005/8/layout/vList3#1" loCatId="list" qsTypeId="urn:microsoft.com/office/officeart/2005/8/quickstyle/simple1" qsCatId="simple" csTypeId="urn:microsoft.com/office/officeart/2005/8/colors/accent1_2" csCatId="accent1" phldr="1"/>
      <dgm:spPr/>
    </dgm:pt>
    <dgm:pt modelId="{F5C57C27-35F7-4406-9C3B-506172BE10F6}">
      <dgm:prSet phldrT="[Texto]" custT="1"/>
      <dgm:spPr>
        <a:solidFill>
          <a:schemeClr val="accent6">
            <a:lumMod val="60000"/>
            <a:lumOff val="40000"/>
          </a:schemeClr>
        </a:solidFill>
      </dgm:spPr>
      <dgm:t>
        <a:bodyPr/>
        <a:lstStyle/>
        <a:p>
          <a:pPr algn="ctr"/>
          <a:r>
            <a:rPr lang="es-CO" sz="3200" b="1" i="1" dirty="0">
              <a:solidFill>
                <a:schemeClr val="tx1"/>
              </a:solidFill>
              <a:latin typeface="Arial" panose="020B0604020202020204" pitchFamily="34" charset="0"/>
              <a:cs typeface="Arial" panose="020B0604020202020204" pitchFamily="34" charset="0"/>
            </a:rPr>
            <a:t>LOGROS</a:t>
          </a:r>
          <a:endParaRPr lang="es-CO" sz="3200" b="1" i="1" spc="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99F21B6-8419-433F-9768-04537025DED7}" type="parTrans" cxnId="{8A20439D-8E35-4DE1-BB23-652514D8CA9D}">
      <dgm:prSet/>
      <dgm:spPr/>
      <dgm:t>
        <a:bodyPr/>
        <a:lstStyle/>
        <a:p>
          <a:endParaRPr lang="es-CO"/>
        </a:p>
      </dgm:t>
    </dgm:pt>
    <dgm:pt modelId="{BFD15463-91E5-448D-8897-D90A218B896F}" type="sibTrans" cxnId="{8A20439D-8E35-4DE1-BB23-652514D8CA9D}">
      <dgm:prSet/>
      <dgm:spPr/>
      <dgm:t>
        <a:bodyPr/>
        <a:lstStyle/>
        <a:p>
          <a:endParaRPr lang="es-CO"/>
        </a:p>
      </dgm:t>
    </dgm:pt>
    <dgm:pt modelId="{A3639E24-5EC0-4B0A-8136-46E60D9C6DF4}" type="pres">
      <dgm:prSet presAssocID="{1B3F5582-F63B-4C72-9036-3859E6F4EA99}" presName="linearFlow" presStyleCnt="0">
        <dgm:presLayoutVars>
          <dgm:dir/>
          <dgm:resizeHandles val="exact"/>
        </dgm:presLayoutVars>
      </dgm:prSet>
      <dgm:spPr/>
    </dgm:pt>
    <dgm:pt modelId="{3DA9472D-2BF8-4AEC-A305-B30FCAE1B074}" type="pres">
      <dgm:prSet presAssocID="{F5C57C27-35F7-4406-9C3B-506172BE10F6}" presName="composite" presStyleCnt="0"/>
      <dgm:spPr/>
    </dgm:pt>
    <dgm:pt modelId="{2F3568E1-98EF-47A1-9E19-44955E83A7AA}" type="pres">
      <dgm:prSet presAssocID="{F5C57C27-35F7-4406-9C3B-506172BE10F6}" presName="imgShp" presStyleLbl="fgImgPlace1" presStyleIdx="0" presStyleCnt="1" custLinFactNeighborX="-99668" custLinFactNeighborY="0"/>
      <dgm:spPr>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dgm:spPr>
    </dgm:pt>
    <dgm:pt modelId="{B6E754C6-F4DA-4F4F-9387-1644B5582B20}" type="pres">
      <dgm:prSet presAssocID="{F5C57C27-35F7-4406-9C3B-506172BE10F6}" presName="txShp" presStyleLbl="node1" presStyleIdx="0" presStyleCnt="1" custScaleX="150376" custLinFactNeighborX="-1990" custLinFactNeighborY="-49">
        <dgm:presLayoutVars>
          <dgm:bulletEnabled val="1"/>
        </dgm:presLayoutVars>
      </dgm:prSet>
      <dgm:spPr/>
    </dgm:pt>
  </dgm:ptLst>
  <dgm:cxnLst>
    <dgm:cxn modelId="{7A88B43A-3201-4EDA-96D1-B7CC3046CFD7}" type="presOf" srcId="{1B3F5582-F63B-4C72-9036-3859E6F4EA99}" destId="{A3639E24-5EC0-4B0A-8136-46E60D9C6DF4}" srcOrd="0" destOrd="0" presId="urn:microsoft.com/office/officeart/2005/8/layout/vList3#1"/>
    <dgm:cxn modelId="{EC6C7144-1865-47D1-BB85-7B91D6F6C1F5}" type="presOf" srcId="{F5C57C27-35F7-4406-9C3B-506172BE10F6}" destId="{B6E754C6-F4DA-4F4F-9387-1644B5582B20}" srcOrd="0" destOrd="0" presId="urn:microsoft.com/office/officeart/2005/8/layout/vList3#1"/>
    <dgm:cxn modelId="{8A20439D-8E35-4DE1-BB23-652514D8CA9D}" srcId="{1B3F5582-F63B-4C72-9036-3859E6F4EA99}" destId="{F5C57C27-35F7-4406-9C3B-506172BE10F6}" srcOrd="0" destOrd="0" parTransId="{A99F21B6-8419-433F-9768-04537025DED7}" sibTransId="{BFD15463-91E5-448D-8897-D90A218B896F}"/>
    <dgm:cxn modelId="{5B25C18A-E97A-4B07-A279-BC99D3F760B4}" type="presParOf" srcId="{A3639E24-5EC0-4B0A-8136-46E60D9C6DF4}" destId="{3DA9472D-2BF8-4AEC-A305-B30FCAE1B074}" srcOrd="0" destOrd="0" presId="urn:microsoft.com/office/officeart/2005/8/layout/vList3#1"/>
    <dgm:cxn modelId="{CAF3231C-AD25-43B8-AFD4-C0A379AC32CE}" type="presParOf" srcId="{3DA9472D-2BF8-4AEC-A305-B30FCAE1B074}" destId="{2F3568E1-98EF-47A1-9E19-44955E83A7AA}" srcOrd="0" destOrd="0" presId="urn:microsoft.com/office/officeart/2005/8/layout/vList3#1"/>
    <dgm:cxn modelId="{EB2457F2-C936-4A06-8581-6A02C8656D86}" type="presParOf" srcId="{3DA9472D-2BF8-4AEC-A305-B30FCAE1B074}" destId="{B6E754C6-F4DA-4F4F-9387-1644B5582B2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3F5582-F63B-4C72-9036-3859E6F4EA99}" type="doc">
      <dgm:prSet loTypeId="urn:microsoft.com/office/officeart/2005/8/layout/vList3#1" loCatId="list" qsTypeId="urn:microsoft.com/office/officeart/2005/8/quickstyle/simple1" qsCatId="simple" csTypeId="urn:microsoft.com/office/officeart/2005/8/colors/accent1_2" csCatId="accent1" phldr="1"/>
      <dgm:spPr/>
    </dgm:pt>
    <dgm:pt modelId="{F5C57C27-35F7-4406-9C3B-506172BE10F6}">
      <dgm:prSet phldrT="[Texto]" custT="1"/>
      <dgm:spPr>
        <a:solidFill>
          <a:schemeClr val="accent6">
            <a:lumMod val="60000"/>
            <a:lumOff val="40000"/>
          </a:schemeClr>
        </a:solidFill>
      </dgm:spPr>
      <dgm:t>
        <a:bodyPr/>
        <a:lstStyle/>
        <a:p>
          <a:pPr algn="ctr"/>
          <a:r>
            <a:rPr lang="es-CO" sz="3200" b="1" i="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RETO</a:t>
          </a:r>
        </a:p>
      </dgm:t>
    </dgm:pt>
    <dgm:pt modelId="{A99F21B6-8419-433F-9768-04537025DED7}" type="parTrans" cxnId="{8A20439D-8E35-4DE1-BB23-652514D8CA9D}">
      <dgm:prSet/>
      <dgm:spPr/>
      <dgm:t>
        <a:bodyPr/>
        <a:lstStyle/>
        <a:p>
          <a:endParaRPr lang="es-CO"/>
        </a:p>
      </dgm:t>
    </dgm:pt>
    <dgm:pt modelId="{BFD15463-91E5-448D-8897-D90A218B896F}" type="sibTrans" cxnId="{8A20439D-8E35-4DE1-BB23-652514D8CA9D}">
      <dgm:prSet/>
      <dgm:spPr/>
      <dgm:t>
        <a:bodyPr/>
        <a:lstStyle/>
        <a:p>
          <a:endParaRPr lang="es-CO"/>
        </a:p>
      </dgm:t>
    </dgm:pt>
    <dgm:pt modelId="{A3639E24-5EC0-4B0A-8136-46E60D9C6DF4}" type="pres">
      <dgm:prSet presAssocID="{1B3F5582-F63B-4C72-9036-3859E6F4EA99}" presName="linearFlow" presStyleCnt="0">
        <dgm:presLayoutVars>
          <dgm:dir/>
          <dgm:resizeHandles val="exact"/>
        </dgm:presLayoutVars>
      </dgm:prSet>
      <dgm:spPr/>
    </dgm:pt>
    <dgm:pt modelId="{3DA9472D-2BF8-4AEC-A305-B30FCAE1B074}" type="pres">
      <dgm:prSet presAssocID="{F5C57C27-35F7-4406-9C3B-506172BE10F6}" presName="composite" presStyleCnt="0"/>
      <dgm:spPr/>
    </dgm:pt>
    <dgm:pt modelId="{2F3568E1-98EF-47A1-9E19-44955E83A7AA}" type="pres">
      <dgm:prSet presAssocID="{F5C57C27-35F7-4406-9C3B-506172BE10F6}" presName="imgShp" presStyleLbl="fgImgPlace1" presStyleIdx="0" presStyleCnt="1" custLinFactNeighborX="-99668" custLinFactNeighborY="0"/>
      <dgm:spPr>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dgm:spPr>
    </dgm:pt>
    <dgm:pt modelId="{B6E754C6-F4DA-4F4F-9387-1644B5582B20}" type="pres">
      <dgm:prSet presAssocID="{F5C57C27-35F7-4406-9C3B-506172BE10F6}" presName="txShp" presStyleLbl="node1" presStyleIdx="0" presStyleCnt="1" custScaleX="150376" custLinFactNeighborX="0" custLinFactNeighborY="49">
        <dgm:presLayoutVars>
          <dgm:bulletEnabled val="1"/>
        </dgm:presLayoutVars>
      </dgm:prSet>
      <dgm:spPr/>
    </dgm:pt>
  </dgm:ptLst>
  <dgm:cxnLst>
    <dgm:cxn modelId="{DCCD6B49-C129-4709-9412-5595AA073987}" type="presOf" srcId="{F5C57C27-35F7-4406-9C3B-506172BE10F6}" destId="{B6E754C6-F4DA-4F4F-9387-1644B5582B20}" srcOrd="0" destOrd="0" presId="urn:microsoft.com/office/officeart/2005/8/layout/vList3#1"/>
    <dgm:cxn modelId="{488BF94F-63E9-4A24-8BB8-6738DF807D63}" type="presOf" srcId="{1B3F5582-F63B-4C72-9036-3859E6F4EA99}" destId="{A3639E24-5EC0-4B0A-8136-46E60D9C6DF4}" srcOrd="0" destOrd="0" presId="urn:microsoft.com/office/officeart/2005/8/layout/vList3#1"/>
    <dgm:cxn modelId="{8A20439D-8E35-4DE1-BB23-652514D8CA9D}" srcId="{1B3F5582-F63B-4C72-9036-3859E6F4EA99}" destId="{F5C57C27-35F7-4406-9C3B-506172BE10F6}" srcOrd="0" destOrd="0" parTransId="{A99F21B6-8419-433F-9768-04537025DED7}" sibTransId="{BFD15463-91E5-448D-8897-D90A218B896F}"/>
    <dgm:cxn modelId="{D98A9D97-98D4-46DF-9D21-49D519B26B0F}" type="presParOf" srcId="{A3639E24-5EC0-4B0A-8136-46E60D9C6DF4}" destId="{3DA9472D-2BF8-4AEC-A305-B30FCAE1B074}" srcOrd="0" destOrd="0" presId="urn:microsoft.com/office/officeart/2005/8/layout/vList3#1"/>
    <dgm:cxn modelId="{EECAF3F7-5919-4DEE-ACFF-004C7DE46347}" type="presParOf" srcId="{3DA9472D-2BF8-4AEC-A305-B30FCAE1B074}" destId="{2F3568E1-98EF-47A1-9E19-44955E83A7AA}" srcOrd="0" destOrd="0" presId="urn:microsoft.com/office/officeart/2005/8/layout/vList3#1"/>
    <dgm:cxn modelId="{10A13544-8DB5-490A-B2FC-CBC7AFF07A3D}" type="presParOf" srcId="{3DA9472D-2BF8-4AEC-A305-B30FCAE1B074}" destId="{B6E754C6-F4DA-4F4F-9387-1644B5582B2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3F5582-F63B-4C72-9036-3859E6F4EA99}" type="doc">
      <dgm:prSet loTypeId="urn:microsoft.com/office/officeart/2005/8/layout/vList3#1" loCatId="list" qsTypeId="urn:microsoft.com/office/officeart/2005/8/quickstyle/simple1" qsCatId="simple" csTypeId="urn:microsoft.com/office/officeart/2005/8/colors/accent1_2" csCatId="accent1" phldr="1"/>
      <dgm:spPr/>
    </dgm:pt>
    <dgm:pt modelId="{F5C57C27-35F7-4406-9C3B-506172BE10F6}">
      <dgm:prSet phldrT="[Texto]" custT="1"/>
      <dgm:spPr>
        <a:solidFill>
          <a:schemeClr val="accent6">
            <a:lumMod val="60000"/>
            <a:lumOff val="40000"/>
          </a:schemeClr>
        </a:solidFill>
      </dgm:spPr>
      <dgm:t>
        <a:bodyPr/>
        <a:lstStyle/>
        <a:p>
          <a:pPr algn="ctr"/>
          <a:r>
            <a:rPr lang="es-CO" sz="3200" b="1" i="1"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RETO</a:t>
          </a:r>
        </a:p>
      </dgm:t>
    </dgm:pt>
    <dgm:pt modelId="{A99F21B6-8419-433F-9768-04537025DED7}" type="parTrans" cxnId="{8A20439D-8E35-4DE1-BB23-652514D8CA9D}">
      <dgm:prSet/>
      <dgm:spPr/>
      <dgm:t>
        <a:bodyPr/>
        <a:lstStyle/>
        <a:p>
          <a:endParaRPr lang="es-CO"/>
        </a:p>
      </dgm:t>
    </dgm:pt>
    <dgm:pt modelId="{BFD15463-91E5-448D-8897-D90A218B896F}" type="sibTrans" cxnId="{8A20439D-8E35-4DE1-BB23-652514D8CA9D}">
      <dgm:prSet/>
      <dgm:spPr/>
      <dgm:t>
        <a:bodyPr/>
        <a:lstStyle/>
        <a:p>
          <a:endParaRPr lang="es-CO"/>
        </a:p>
      </dgm:t>
    </dgm:pt>
    <dgm:pt modelId="{A3639E24-5EC0-4B0A-8136-46E60D9C6DF4}" type="pres">
      <dgm:prSet presAssocID="{1B3F5582-F63B-4C72-9036-3859E6F4EA99}" presName="linearFlow" presStyleCnt="0">
        <dgm:presLayoutVars>
          <dgm:dir/>
          <dgm:resizeHandles val="exact"/>
        </dgm:presLayoutVars>
      </dgm:prSet>
      <dgm:spPr/>
    </dgm:pt>
    <dgm:pt modelId="{3DA9472D-2BF8-4AEC-A305-B30FCAE1B074}" type="pres">
      <dgm:prSet presAssocID="{F5C57C27-35F7-4406-9C3B-506172BE10F6}" presName="composite" presStyleCnt="0"/>
      <dgm:spPr/>
    </dgm:pt>
    <dgm:pt modelId="{2F3568E1-98EF-47A1-9E19-44955E83A7AA}" type="pres">
      <dgm:prSet presAssocID="{F5C57C27-35F7-4406-9C3B-506172BE10F6}" presName="imgShp" presStyleLbl="fgImgPlace1" presStyleIdx="0" presStyleCnt="1" custLinFactNeighborX="-99668" custLinFactNeighborY="0"/>
      <dgm:spPr>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dgm:spPr>
    </dgm:pt>
    <dgm:pt modelId="{B6E754C6-F4DA-4F4F-9387-1644B5582B20}" type="pres">
      <dgm:prSet presAssocID="{F5C57C27-35F7-4406-9C3B-506172BE10F6}" presName="txShp" presStyleLbl="node1" presStyleIdx="0" presStyleCnt="1" custScaleX="150376" custLinFactNeighborX="0" custLinFactNeighborY="49">
        <dgm:presLayoutVars>
          <dgm:bulletEnabled val="1"/>
        </dgm:presLayoutVars>
      </dgm:prSet>
      <dgm:spPr/>
    </dgm:pt>
  </dgm:ptLst>
  <dgm:cxnLst>
    <dgm:cxn modelId="{DCCD6B49-C129-4709-9412-5595AA073987}" type="presOf" srcId="{F5C57C27-35F7-4406-9C3B-506172BE10F6}" destId="{B6E754C6-F4DA-4F4F-9387-1644B5582B20}" srcOrd="0" destOrd="0" presId="urn:microsoft.com/office/officeart/2005/8/layout/vList3#1"/>
    <dgm:cxn modelId="{488BF94F-63E9-4A24-8BB8-6738DF807D63}" type="presOf" srcId="{1B3F5582-F63B-4C72-9036-3859E6F4EA99}" destId="{A3639E24-5EC0-4B0A-8136-46E60D9C6DF4}" srcOrd="0" destOrd="0" presId="urn:microsoft.com/office/officeart/2005/8/layout/vList3#1"/>
    <dgm:cxn modelId="{8A20439D-8E35-4DE1-BB23-652514D8CA9D}" srcId="{1B3F5582-F63B-4C72-9036-3859E6F4EA99}" destId="{F5C57C27-35F7-4406-9C3B-506172BE10F6}" srcOrd="0" destOrd="0" parTransId="{A99F21B6-8419-433F-9768-04537025DED7}" sibTransId="{BFD15463-91E5-448D-8897-D90A218B896F}"/>
    <dgm:cxn modelId="{D98A9D97-98D4-46DF-9D21-49D519B26B0F}" type="presParOf" srcId="{A3639E24-5EC0-4B0A-8136-46E60D9C6DF4}" destId="{3DA9472D-2BF8-4AEC-A305-B30FCAE1B074}" srcOrd="0" destOrd="0" presId="urn:microsoft.com/office/officeart/2005/8/layout/vList3#1"/>
    <dgm:cxn modelId="{EECAF3F7-5919-4DEE-ACFF-004C7DE46347}" type="presParOf" srcId="{3DA9472D-2BF8-4AEC-A305-B30FCAE1B074}" destId="{2F3568E1-98EF-47A1-9E19-44955E83A7AA}" srcOrd="0" destOrd="0" presId="urn:microsoft.com/office/officeart/2005/8/layout/vList3#1"/>
    <dgm:cxn modelId="{10A13544-8DB5-490A-B2FC-CBC7AFF07A3D}" type="presParOf" srcId="{3DA9472D-2BF8-4AEC-A305-B30FCAE1B074}" destId="{B6E754C6-F4DA-4F4F-9387-1644B5582B2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3F5582-F63B-4C72-9036-3859E6F4EA99}" type="doc">
      <dgm:prSet loTypeId="urn:microsoft.com/office/officeart/2005/8/layout/vList3#1" loCatId="list" qsTypeId="urn:microsoft.com/office/officeart/2005/8/quickstyle/simple1" qsCatId="simple" csTypeId="urn:microsoft.com/office/officeart/2005/8/colors/accent1_2" csCatId="accent1" phldr="1"/>
      <dgm:spPr/>
    </dgm:pt>
    <dgm:pt modelId="{A3639E24-5EC0-4B0A-8136-46E60D9C6DF4}" type="pres">
      <dgm:prSet presAssocID="{1B3F5582-F63B-4C72-9036-3859E6F4EA99}" presName="linearFlow" presStyleCnt="0">
        <dgm:presLayoutVars>
          <dgm:dir/>
          <dgm:resizeHandles val="exact"/>
        </dgm:presLayoutVars>
      </dgm:prSet>
      <dgm:spPr/>
    </dgm:pt>
  </dgm:ptLst>
  <dgm:cxnLst>
    <dgm:cxn modelId="{488BF94F-63E9-4A24-8BB8-6738DF807D63}" type="presOf" srcId="{1B3F5582-F63B-4C72-9036-3859E6F4EA99}" destId="{A3639E24-5EC0-4B0A-8136-46E60D9C6DF4}" srcOrd="0"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754C6-F4DA-4F4F-9387-1644B5582B20}">
      <dsp:nvSpPr>
        <dsp:cNvPr id="0" name=""/>
        <dsp:cNvSpPr/>
      </dsp:nvSpPr>
      <dsp:spPr>
        <a:xfrm rot="10800000">
          <a:off x="-1" y="0"/>
          <a:ext cx="5025604" cy="860449"/>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435" tIns="121920" rIns="227584" bIns="121920" numCol="1" spcCol="1270" anchor="ctr" anchorCtr="0">
          <a:noAutofit/>
        </a:bodyPr>
        <a:lstStyle/>
        <a:p>
          <a:pPr marL="0" lvl="0" indent="0" algn="ctr" defTabSz="1422400">
            <a:lnSpc>
              <a:spcPct val="90000"/>
            </a:lnSpc>
            <a:spcBef>
              <a:spcPct val="0"/>
            </a:spcBef>
            <a:spcAft>
              <a:spcPct val="35000"/>
            </a:spcAft>
            <a:buNone/>
          </a:pPr>
          <a:r>
            <a:rPr lang="es-CO" sz="3200" b="1" i="1" kern="1200" dirty="0">
              <a:solidFill>
                <a:schemeClr val="tx1"/>
              </a:solidFill>
              <a:latin typeface="Arial" panose="020B0604020202020204" pitchFamily="34" charset="0"/>
              <a:cs typeface="Arial" panose="020B0604020202020204" pitchFamily="34" charset="0"/>
            </a:rPr>
            <a:t>LOGROS</a:t>
          </a:r>
          <a:endParaRPr lang="es-CO" sz="3200" b="1" i="1" kern="1200" spc="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215111" y="0"/>
        <a:ext cx="4810492" cy="860449"/>
      </dsp:txXfrm>
    </dsp:sp>
    <dsp:sp modelId="{2F3568E1-98EF-47A1-9E19-44955E83A7AA}">
      <dsp:nvSpPr>
        <dsp:cNvPr id="0" name=""/>
        <dsp:cNvSpPr/>
      </dsp:nvSpPr>
      <dsp:spPr>
        <a:xfrm>
          <a:off x="0" y="420"/>
          <a:ext cx="860449" cy="860449"/>
        </a:xfrm>
        <a:prstGeom prst="ellipse">
          <a:avLst/>
        </a:prstGeom>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754C6-F4DA-4F4F-9387-1644B5582B20}">
      <dsp:nvSpPr>
        <dsp:cNvPr id="0" name=""/>
        <dsp:cNvSpPr/>
      </dsp:nvSpPr>
      <dsp:spPr>
        <a:xfrm rot="10800000">
          <a:off x="-1" y="0"/>
          <a:ext cx="5025604" cy="860449"/>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435" tIns="121920" rIns="227584" bIns="121920" numCol="1" spcCol="1270" anchor="ctr" anchorCtr="0">
          <a:noAutofit/>
        </a:bodyPr>
        <a:lstStyle/>
        <a:p>
          <a:pPr marL="0" lvl="0" indent="0" algn="ctr" defTabSz="1422400">
            <a:lnSpc>
              <a:spcPct val="90000"/>
            </a:lnSpc>
            <a:spcBef>
              <a:spcPct val="0"/>
            </a:spcBef>
            <a:spcAft>
              <a:spcPct val="35000"/>
            </a:spcAft>
            <a:buNone/>
          </a:pPr>
          <a:r>
            <a:rPr lang="es-CO" sz="3200" b="1" i="1" kern="1200" dirty="0">
              <a:solidFill>
                <a:schemeClr val="tx1"/>
              </a:solidFill>
              <a:latin typeface="Arial" panose="020B0604020202020204" pitchFamily="34" charset="0"/>
              <a:cs typeface="Arial" panose="020B0604020202020204" pitchFamily="34" charset="0"/>
            </a:rPr>
            <a:t>LOGROS</a:t>
          </a:r>
          <a:endParaRPr lang="es-CO" sz="3200" b="1" i="1" kern="1200" spc="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215111" y="0"/>
        <a:ext cx="4810492" cy="860449"/>
      </dsp:txXfrm>
    </dsp:sp>
    <dsp:sp modelId="{2F3568E1-98EF-47A1-9E19-44955E83A7AA}">
      <dsp:nvSpPr>
        <dsp:cNvPr id="0" name=""/>
        <dsp:cNvSpPr/>
      </dsp:nvSpPr>
      <dsp:spPr>
        <a:xfrm>
          <a:off x="0" y="420"/>
          <a:ext cx="860449" cy="860449"/>
        </a:xfrm>
        <a:prstGeom prst="ellipse">
          <a:avLst/>
        </a:prstGeom>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754C6-F4DA-4F4F-9387-1644B5582B20}">
      <dsp:nvSpPr>
        <dsp:cNvPr id="0" name=""/>
        <dsp:cNvSpPr/>
      </dsp:nvSpPr>
      <dsp:spPr>
        <a:xfrm rot="10800000">
          <a:off x="-1" y="0"/>
          <a:ext cx="5025604" cy="860449"/>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435" tIns="121920" rIns="227584" bIns="121920" numCol="1" spcCol="1270" anchor="ctr" anchorCtr="0">
          <a:noAutofit/>
        </a:bodyPr>
        <a:lstStyle/>
        <a:p>
          <a:pPr marL="0" lvl="0" indent="0" algn="ctr" defTabSz="1422400">
            <a:lnSpc>
              <a:spcPct val="90000"/>
            </a:lnSpc>
            <a:spcBef>
              <a:spcPct val="0"/>
            </a:spcBef>
            <a:spcAft>
              <a:spcPct val="35000"/>
            </a:spcAft>
            <a:buNone/>
          </a:pPr>
          <a:r>
            <a:rPr lang="es-CO" sz="3200" b="1" i="1" kern="1200" dirty="0">
              <a:solidFill>
                <a:schemeClr val="tx1"/>
              </a:solidFill>
              <a:latin typeface="Arial" panose="020B0604020202020204" pitchFamily="34" charset="0"/>
              <a:cs typeface="Arial" panose="020B0604020202020204" pitchFamily="34" charset="0"/>
            </a:rPr>
            <a:t>LOGROS</a:t>
          </a:r>
          <a:endParaRPr lang="es-CO" sz="3200" b="1" i="1" kern="1200" spc="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10800000">
        <a:off x="215111" y="0"/>
        <a:ext cx="4810492" cy="860449"/>
      </dsp:txXfrm>
    </dsp:sp>
    <dsp:sp modelId="{2F3568E1-98EF-47A1-9E19-44955E83A7AA}">
      <dsp:nvSpPr>
        <dsp:cNvPr id="0" name=""/>
        <dsp:cNvSpPr/>
      </dsp:nvSpPr>
      <dsp:spPr>
        <a:xfrm>
          <a:off x="0" y="420"/>
          <a:ext cx="860449" cy="860449"/>
        </a:xfrm>
        <a:prstGeom prst="ellipse">
          <a:avLst/>
        </a:prstGeom>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754C6-F4DA-4F4F-9387-1644B5582B20}">
      <dsp:nvSpPr>
        <dsp:cNvPr id="0" name=""/>
        <dsp:cNvSpPr/>
      </dsp:nvSpPr>
      <dsp:spPr>
        <a:xfrm rot="10800000">
          <a:off x="-1" y="841"/>
          <a:ext cx="5025604" cy="860449"/>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435" tIns="121920" rIns="227584" bIns="121920" numCol="1" spcCol="1270" anchor="ctr" anchorCtr="0">
          <a:noAutofit/>
        </a:bodyPr>
        <a:lstStyle/>
        <a:p>
          <a:pPr marL="0" lvl="0" indent="0" algn="ctr" defTabSz="1422400">
            <a:lnSpc>
              <a:spcPct val="90000"/>
            </a:lnSpc>
            <a:spcBef>
              <a:spcPct val="0"/>
            </a:spcBef>
            <a:spcAft>
              <a:spcPct val="35000"/>
            </a:spcAft>
            <a:buNone/>
          </a:pPr>
          <a:r>
            <a:rPr lang="es-CO" sz="3200" b="1" i="1" kern="1200"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RETO</a:t>
          </a:r>
        </a:p>
      </dsp:txBody>
      <dsp:txXfrm rot="10800000">
        <a:off x="215111" y="841"/>
        <a:ext cx="4810492" cy="860449"/>
      </dsp:txXfrm>
    </dsp:sp>
    <dsp:sp modelId="{2F3568E1-98EF-47A1-9E19-44955E83A7AA}">
      <dsp:nvSpPr>
        <dsp:cNvPr id="0" name=""/>
        <dsp:cNvSpPr/>
      </dsp:nvSpPr>
      <dsp:spPr>
        <a:xfrm>
          <a:off x="0" y="420"/>
          <a:ext cx="860449" cy="860449"/>
        </a:xfrm>
        <a:prstGeom prst="ellipse">
          <a:avLst/>
        </a:prstGeom>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754C6-F4DA-4F4F-9387-1644B5582B20}">
      <dsp:nvSpPr>
        <dsp:cNvPr id="0" name=""/>
        <dsp:cNvSpPr/>
      </dsp:nvSpPr>
      <dsp:spPr>
        <a:xfrm rot="10800000">
          <a:off x="-1" y="841"/>
          <a:ext cx="5025604" cy="860449"/>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435" tIns="121920" rIns="227584" bIns="121920" numCol="1" spcCol="1270" anchor="ctr" anchorCtr="0">
          <a:noAutofit/>
        </a:bodyPr>
        <a:lstStyle/>
        <a:p>
          <a:pPr marL="0" lvl="0" indent="0" algn="ctr" defTabSz="1422400">
            <a:lnSpc>
              <a:spcPct val="90000"/>
            </a:lnSpc>
            <a:spcBef>
              <a:spcPct val="0"/>
            </a:spcBef>
            <a:spcAft>
              <a:spcPct val="35000"/>
            </a:spcAft>
            <a:buNone/>
          </a:pPr>
          <a:r>
            <a:rPr lang="es-CO" sz="3200" b="1" i="1" kern="1200" spc="3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RETO</a:t>
          </a:r>
        </a:p>
      </dsp:txBody>
      <dsp:txXfrm rot="10800000">
        <a:off x="215111" y="841"/>
        <a:ext cx="4810492" cy="860449"/>
      </dsp:txXfrm>
    </dsp:sp>
    <dsp:sp modelId="{2F3568E1-98EF-47A1-9E19-44955E83A7AA}">
      <dsp:nvSpPr>
        <dsp:cNvPr id="0" name=""/>
        <dsp:cNvSpPr/>
      </dsp:nvSpPr>
      <dsp:spPr>
        <a:xfrm>
          <a:off x="0" y="420"/>
          <a:ext cx="860449" cy="860449"/>
        </a:xfrm>
        <a:prstGeom prst="ellipse">
          <a:avLst/>
        </a:prstGeom>
        <a:gradFill flip="none" rotWithShape="0">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11221-2052-42FA-AEA8-74E60F0D5E93}" type="datetimeFigureOut">
              <a:rPr lang="es-CO" smtClean="0"/>
              <a:pPr/>
              <a:t>1/02/23</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F0034-5447-460E-9D75-D1414953F435}" type="slidenum">
              <a:rPr lang="es-CO" smtClean="0"/>
              <a:pPr/>
              <a:t>‹Nº›</a:t>
            </a:fld>
            <a:endParaRPr lang="es-CO"/>
          </a:p>
        </p:txBody>
      </p:sp>
    </p:spTree>
    <p:extLst>
      <p:ext uri="{BB962C8B-B14F-4D97-AF65-F5344CB8AC3E}">
        <p14:creationId xmlns:p14="http://schemas.microsoft.com/office/powerpoint/2010/main" val="268858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163439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153878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24892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78526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170707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37458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143324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15541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77975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144117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91DEDB0-9494-274F-9F11-94F528D55177}" type="datetimeFigureOut">
              <a:rPr lang="es-ES_tradnl" smtClean="0"/>
              <a:pPr/>
              <a:t>1/2/23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31939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DEDB0-9494-274F-9F11-94F528D55177}" type="datetimeFigureOut">
              <a:rPr lang="es-ES_tradnl" smtClean="0"/>
              <a:pPr/>
              <a:t>1/2/23</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7E64D-02D5-D141-A084-6531127992A7}" type="slidenum">
              <a:rPr lang="es-ES_tradnl" smtClean="0"/>
              <a:pPr/>
              <a:t>‹Nº›</a:t>
            </a:fld>
            <a:endParaRPr lang="es-ES_tradnl"/>
          </a:p>
        </p:txBody>
      </p:sp>
    </p:spTree>
    <p:extLst>
      <p:ext uri="{BB962C8B-B14F-4D97-AF65-F5344CB8AC3E}">
        <p14:creationId xmlns:p14="http://schemas.microsoft.com/office/powerpoint/2010/main" val="423537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iesherreraoria.org/proyectos/proyecto-educativo/personal-de-administracion-y-servicios"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6313" y="5195521"/>
            <a:ext cx="6858000" cy="492370"/>
          </a:xfrm>
        </p:spPr>
        <p:txBody>
          <a:bodyPr>
            <a:noAutofit/>
          </a:bodyPr>
          <a:lstStyle/>
          <a:p>
            <a:r>
              <a:rPr lang="es-CO" b="1" dirty="0">
                <a:latin typeface="Arial" panose="020B0604020202020204" pitchFamily="34" charset="0"/>
                <a:cs typeface="Arial" panose="020B0604020202020204" pitchFamily="34" charset="0"/>
              </a:rPr>
              <a:t>LEIDY DIANA HERRERA MORA </a:t>
            </a:r>
          </a:p>
          <a:p>
            <a:r>
              <a:rPr lang="es-ES_tradnl" b="1" dirty="0">
                <a:latin typeface="Arial" panose="020B0604020202020204" pitchFamily="34" charset="0"/>
                <a:cs typeface="Arial" panose="020B0604020202020204" pitchFamily="34" charset="0"/>
              </a:rPr>
              <a:t>Gerente</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l="20127"/>
          <a:stretch>
            <a:fillRect/>
          </a:stretch>
        </p:blipFill>
        <p:spPr>
          <a:xfrm>
            <a:off x="1528485" y="1456420"/>
            <a:ext cx="6475828" cy="3739101"/>
          </a:xfrm>
          <a:prstGeom prst="rect">
            <a:avLst/>
          </a:prstGeom>
          <a:ln>
            <a:noFill/>
          </a:ln>
          <a:effectLst>
            <a:softEdge rad="112500"/>
          </a:effectLst>
        </p:spPr>
      </p:pic>
    </p:spTree>
    <p:extLst>
      <p:ext uri="{BB962C8B-B14F-4D97-AF65-F5344CB8AC3E}">
        <p14:creationId xmlns:p14="http://schemas.microsoft.com/office/powerpoint/2010/main" val="23710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21704" y="2815789"/>
            <a:ext cx="7569468" cy="1754326"/>
          </a:xfrm>
          <a:prstGeom prst="rect">
            <a:avLst/>
          </a:prstGeom>
          <a:noFill/>
        </p:spPr>
        <p:txBody>
          <a:bodyPr wrap="square" rtlCol="0">
            <a:spAutoFit/>
          </a:bodyPr>
          <a:lstStyle/>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Font typeface="Wingdings" pitchFamily="2" charset="2"/>
              <a:buChar char="ü"/>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dirty="0"/>
          </a:p>
        </p:txBody>
      </p:sp>
      <p:graphicFrame>
        <p:nvGraphicFramePr>
          <p:cNvPr id="8" name="7 Tabla"/>
          <p:cNvGraphicFramePr>
            <a:graphicFrameLocks noGrp="1"/>
          </p:cNvGraphicFramePr>
          <p:nvPr>
            <p:extLst>
              <p:ext uri="{D42A27DB-BD31-4B8C-83A1-F6EECF244321}">
                <p14:modId xmlns:p14="http://schemas.microsoft.com/office/powerpoint/2010/main" val="3184851880"/>
              </p:ext>
            </p:extLst>
          </p:nvPr>
        </p:nvGraphicFramePr>
        <p:xfrm>
          <a:off x="1448789" y="2225922"/>
          <a:ext cx="6315298" cy="2934060"/>
        </p:xfrm>
        <a:graphic>
          <a:graphicData uri="http://schemas.openxmlformats.org/drawingml/2006/table">
            <a:tbl>
              <a:tblPr>
                <a:tableStyleId>{5C22544A-7EE6-4342-B048-85BDC9FD1C3A}</a:tableStyleId>
              </a:tblPr>
              <a:tblGrid>
                <a:gridCol w="1660820">
                  <a:extLst>
                    <a:ext uri="{9D8B030D-6E8A-4147-A177-3AD203B41FA5}">
                      <a16:colId xmlns:a16="http://schemas.microsoft.com/office/drawing/2014/main" val="20000"/>
                    </a:ext>
                  </a:extLst>
                </a:gridCol>
                <a:gridCol w="4654478">
                  <a:extLst>
                    <a:ext uri="{9D8B030D-6E8A-4147-A177-3AD203B41FA5}">
                      <a16:colId xmlns:a16="http://schemas.microsoft.com/office/drawing/2014/main" val="20001"/>
                    </a:ext>
                  </a:extLst>
                </a:gridCol>
              </a:tblGrid>
              <a:tr h="570452">
                <a:tc>
                  <a:txBody>
                    <a:bodyPr/>
                    <a:lstStyle/>
                    <a:p>
                      <a:pPr algn="ctr" fontAlgn="b"/>
                      <a:r>
                        <a:rPr lang="es-CO" sz="1800" b="1" i="0" u="none" strike="noStrike" dirty="0">
                          <a:solidFill>
                            <a:srgbClr val="000000"/>
                          </a:solidFill>
                          <a:effectLst/>
                          <a:latin typeface="Arial" panose="020B0604020202020204" pitchFamily="34" charset="0"/>
                          <a:cs typeface="Arial" panose="020B0604020202020204" pitchFamily="34" charset="0"/>
                        </a:rPr>
                        <a:t>VIGENCIA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800" b="1" i="0" u="none" strike="noStrike" dirty="0">
                          <a:solidFill>
                            <a:srgbClr val="000000"/>
                          </a:solidFill>
                          <a:effectLst/>
                          <a:latin typeface="Arial" panose="020B0604020202020204" pitchFamily="34" charset="0"/>
                          <a:cs typeface="Arial" panose="020B0604020202020204" pitchFamily="34" charset="0"/>
                        </a:rPr>
                        <a:t>CALIFICACION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44616">
                <a:tc>
                  <a:txBody>
                    <a:bodyPr/>
                    <a:lstStyle/>
                    <a:p>
                      <a:pPr algn="ctr" fontAlgn="b"/>
                      <a:r>
                        <a:rPr lang="es-CO" sz="1800" b="0" i="0" u="none" strike="noStrike" dirty="0">
                          <a:solidFill>
                            <a:srgbClr val="000000"/>
                          </a:solidFill>
                          <a:effectLst/>
                          <a:latin typeface="Arial" panose="020B0604020202020204" pitchFamily="34" charset="0"/>
                          <a:cs typeface="Arial" panose="020B0604020202020204" pitchFamily="34" charset="0"/>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lvl="0" algn="ctr" defTabSz="914400" rtl="0" eaLnBrk="1" fontAlgn="b" latinLnBrk="0" hangingPunct="1"/>
                      <a:r>
                        <a:rPr lang="es-CO" sz="1800" b="0" i="0" u="none" strike="noStrike" kern="1200" dirty="0">
                          <a:solidFill>
                            <a:srgbClr val="000000"/>
                          </a:solidFill>
                          <a:effectLst/>
                          <a:latin typeface="Arial" panose="020B0604020202020204" pitchFamily="34" charset="0"/>
                          <a:ea typeface="+mn-ea"/>
                          <a:cs typeface="Arial" panose="020B0604020202020204" pitchFamily="34" charset="0"/>
                        </a:rPr>
                        <a:t>4.09/5</a:t>
                      </a:r>
                    </a:p>
                    <a:p>
                      <a:pPr marL="0" lvl="0" algn="ctr" defTabSz="914400" rtl="0" eaLnBrk="1" fontAlgn="b" latinLnBrk="0" hangingPunct="1"/>
                      <a:endParaRPr lang="es-CO"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58039">
                <a:tc>
                  <a:txBody>
                    <a:bodyPr/>
                    <a:lstStyle/>
                    <a:p>
                      <a:pPr algn="ctr" fontAlgn="b"/>
                      <a:r>
                        <a:rPr lang="es-CO" sz="1800" b="0" i="0" u="none" strike="noStrike" dirty="0">
                          <a:solidFill>
                            <a:srgbClr val="000000"/>
                          </a:solidFill>
                          <a:effectLst/>
                          <a:latin typeface="Arial" panose="020B0604020202020204" pitchFamily="34" charset="0"/>
                          <a:cs typeface="Arial" panose="020B0604020202020204" pitchFamily="34" charset="0"/>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lvl="0" algn="ctr" defTabSz="914400" rtl="0" eaLnBrk="1" fontAlgn="b" latinLnBrk="0" hangingPunct="1"/>
                      <a:r>
                        <a:rPr lang="es-CO" sz="1800" b="0" i="0" u="none" strike="noStrike" kern="1200" dirty="0">
                          <a:solidFill>
                            <a:srgbClr val="000000"/>
                          </a:solidFill>
                          <a:effectLst/>
                          <a:latin typeface="Arial" panose="020B0604020202020204" pitchFamily="34" charset="0"/>
                          <a:ea typeface="+mn-ea"/>
                          <a:cs typeface="Arial" panose="020B0604020202020204" pitchFamily="34" charset="0"/>
                        </a:rPr>
                        <a:t>4.03/5</a:t>
                      </a:r>
                    </a:p>
                    <a:p>
                      <a:pPr marL="0" lvl="0" algn="ctr" defTabSz="914400" rtl="0" eaLnBrk="1" fontAlgn="b" latinLnBrk="0" hangingPunct="1"/>
                      <a:endParaRPr lang="es-CO"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98048">
                <a:tc>
                  <a:txBody>
                    <a:bodyPr/>
                    <a:lstStyle/>
                    <a:p>
                      <a:pPr algn="ctr" fontAlgn="b"/>
                      <a:r>
                        <a:rPr lang="es-CO" sz="1800" b="0" i="0" u="none" strike="noStrike" dirty="0">
                          <a:solidFill>
                            <a:srgbClr val="000000"/>
                          </a:solidFill>
                          <a:effectLst/>
                          <a:latin typeface="Arial" panose="020B0604020202020204" pitchFamily="34" charset="0"/>
                          <a:cs typeface="Arial" panose="020B0604020202020204" pitchFamily="34" charset="0"/>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lvl="0" algn="ctr" defTabSz="914400" rtl="0" eaLnBrk="1" fontAlgn="b" latinLnBrk="0" hangingPunct="1"/>
                      <a:r>
                        <a:rPr lang="es-CO" sz="1800" b="0" i="0" u="none" strike="noStrike" kern="1200" dirty="0">
                          <a:solidFill>
                            <a:srgbClr val="000000"/>
                          </a:solidFill>
                          <a:effectLst/>
                          <a:latin typeface="Arial" panose="020B0604020202020204" pitchFamily="34" charset="0"/>
                          <a:ea typeface="+mn-ea"/>
                          <a:cs typeface="Arial" panose="020B0604020202020204" pitchFamily="34" charset="0"/>
                        </a:rPr>
                        <a:t>3,85/5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5760766"/>
                  </a:ext>
                </a:extLst>
              </a:tr>
              <a:tr h="434140">
                <a:tc>
                  <a:txBody>
                    <a:bodyPr/>
                    <a:lstStyle/>
                    <a:p>
                      <a:pPr algn="ctr" fontAlgn="b"/>
                      <a:r>
                        <a:rPr lang="es-CO" sz="1800" b="0" i="0" u="none" strike="noStrike" dirty="0">
                          <a:solidFill>
                            <a:srgbClr val="000000"/>
                          </a:solidFill>
                          <a:effectLst/>
                          <a:latin typeface="Arial" panose="020B0604020202020204" pitchFamily="34" charset="0"/>
                          <a:cs typeface="Arial" panose="020B0604020202020204" pitchFamily="34" charset="0"/>
                        </a:rPr>
                        <a:t>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lvl="0" algn="ctr" defTabSz="914400" rtl="0" eaLnBrk="1" fontAlgn="b" latinLnBrk="0" hangingPunct="1"/>
                      <a:r>
                        <a:rPr lang="es-CO" sz="1800" b="0" i="0" u="none" strike="noStrike" kern="1200" dirty="0">
                          <a:solidFill>
                            <a:srgbClr val="000000"/>
                          </a:solidFill>
                          <a:effectLst/>
                          <a:latin typeface="Arial" panose="020B0604020202020204" pitchFamily="34" charset="0"/>
                          <a:ea typeface="+mn-ea"/>
                          <a:cs typeface="Arial" panose="020B0604020202020204" pitchFamily="34" charset="0"/>
                        </a:rPr>
                        <a:t>3,6/5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9684067"/>
                  </a:ext>
                </a:extLst>
              </a:tr>
              <a:tr h="434140">
                <a:tc>
                  <a:txBody>
                    <a:bodyPr/>
                    <a:lstStyle/>
                    <a:p>
                      <a:pPr algn="ctr" fontAlgn="b"/>
                      <a:r>
                        <a:rPr lang="es-CO" sz="1800" b="0" i="0" u="none" strike="noStrike" dirty="0">
                          <a:solidFill>
                            <a:srgbClr val="000000"/>
                          </a:solidFill>
                          <a:effectLst/>
                          <a:latin typeface="Arial" panose="020B0604020202020204" pitchFamily="34" charset="0"/>
                          <a:cs typeface="Arial" panose="020B0604020202020204"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lvl="0" algn="ctr" defTabSz="914400" rtl="0" eaLnBrk="1" fontAlgn="b" latinLnBrk="0" hangingPunct="1"/>
                      <a:r>
                        <a:rPr lang="es-CO" sz="1800" b="0" i="0" u="none" strike="noStrike" kern="1200" dirty="0">
                          <a:solidFill>
                            <a:srgbClr val="000000"/>
                          </a:solidFill>
                          <a:effectLst/>
                          <a:latin typeface="Arial" panose="020B0604020202020204" pitchFamily="34" charset="0"/>
                          <a:ea typeface="+mn-ea"/>
                          <a:cs typeface="Arial" panose="020B0604020202020204" pitchFamily="34" charset="0"/>
                        </a:rPr>
                        <a:t>3,52/5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2533944"/>
                  </a:ext>
                </a:extLst>
              </a:tr>
            </a:tbl>
          </a:graphicData>
        </a:graphic>
      </p:graphicFrame>
      <p:sp>
        <p:nvSpPr>
          <p:cNvPr id="3" name="CuadroTexto 2"/>
          <p:cNvSpPr txBox="1"/>
          <p:nvPr/>
        </p:nvSpPr>
        <p:spPr>
          <a:xfrm>
            <a:off x="3981796" y="1238596"/>
            <a:ext cx="5165019" cy="707886"/>
          </a:xfrm>
          <a:prstGeom prst="rect">
            <a:avLst/>
          </a:prstGeom>
          <a:noFill/>
        </p:spPr>
        <p:txBody>
          <a:bodyPr wrap="square" rtlCol="0">
            <a:spAutoFit/>
          </a:bodyPr>
          <a:lstStyle/>
          <a:p>
            <a:pPr algn="ctr"/>
            <a:r>
              <a:rPr lang="es-CO" sz="2000" b="1" dirty="0">
                <a:solidFill>
                  <a:srgbClr val="C00000"/>
                </a:solidFill>
                <a:latin typeface="Arial" panose="020B0604020202020204" pitchFamily="34" charset="0"/>
                <a:cs typeface="Arial" panose="020B0604020202020204" pitchFamily="34" charset="0"/>
              </a:rPr>
              <a:t>EVALUACIÓN DEL PLAN DE GESTIÓN GERENCIAL</a:t>
            </a:r>
          </a:p>
        </p:txBody>
      </p:sp>
      <p:graphicFrame>
        <p:nvGraphicFramePr>
          <p:cNvPr id="2" name="Tabla 1">
            <a:extLst>
              <a:ext uri="{FF2B5EF4-FFF2-40B4-BE49-F238E27FC236}">
                <a16:creationId xmlns:a16="http://schemas.microsoft.com/office/drawing/2014/main" id="{1A15919C-B180-1100-AEC9-B0E584F28C90}"/>
              </a:ext>
            </a:extLst>
          </p:cNvPr>
          <p:cNvGraphicFramePr>
            <a:graphicFrameLocks noGrp="1"/>
          </p:cNvGraphicFramePr>
          <p:nvPr>
            <p:extLst>
              <p:ext uri="{D42A27DB-BD31-4B8C-83A1-F6EECF244321}">
                <p14:modId xmlns:p14="http://schemas.microsoft.com/office/powerpoint/2010/main" val="2602037670"/>
              </p:ext>
            </p:extLst>
          </p:nvPr>
        </p:nvGraphicFramePr>
        <p:xfrm>
          <a:off x="1448789" y="5159982"/>
          <a:ext cx="6315298" cy="548640"/>
        </p:xfrm>
        <a:graphic>
          <a:graphicData uri="http://schemas.openxmlformats.org/drawingml/2006/table">
            <a:tbl>
              <a:tblPr>
                <a:tableStyleId>{5C22544A-7EE6-4342-B048-85BDC9FD1C3A}</a:tableStyleId>
              </a:tblPr>
              <a:tblGrid>
                <a:gridCol w="1660820">
                  <a:extLst>
                    <a:ext uri="{9D8B030D-6E8A-4147-A177-3AD203B41FA5}">
                      <a16:colId xmlns:a16="http://schemas.microsoft.com/office/drawing/2014/main" val="2309799939"/>
                    </a:ext>
                  </a:extLst>
                </a:gridCol>
                <a:gridCol w="4654478">
                  <a:extLst>
                    <a:ext uri="{9D8B030D-6E8A-4147-A177-3AD203B41FA5}">
                      <a16:colId xmlns:a16="http://schemas.microsoft.com/office/drawing/2014/main" val="188151324"/>
                    </a:ext>
                  </a:extLst>
                </a:gridCol>
              </a:tblGrid>
              <a:tr h="434140">
                <a:tc>
                  <a:txBody>
                    <a:bodyPr/>
                    <a:lstStyle/>
                    <a:p>
                      <a:pPr algn="ctr" fontAlgn="b"/>
                      <a:r>
                        <a:rPr lang="es-CO" sz="1800" b="0" i="0" u="none" strike="noStrike" dirty="0">
                          <a:solidFill>
                            <a:srgbClr val="000000"/>
                          </a:solidFill>
                          <a:effectLst/>
                          <a:latin typeface="Arial" panose="020B0604020202020204" pitchFamily="34" charset="0"/>
                          <a:cs typeface="Arial" panose="020B0604020202020204"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800" b="0" i="0" u="none" strike="noStrike" kern="1200" dirty="0">
                          <a:solidFill>
                            <a:srgbClr val="000000"/>
                          </a:solidFill>
                          <a:effectLst/>
                          <a:latin typeface="Arial" panose="020B0604020202020204" pitchFamily="34" charset="0"/>
                          <a:ea typeface="+mn-ea"/>
                          <a:cs typeface="Arial" panose="020B0604020202020204" pitchFamily="34" charset="0"/>
                        </a:rPr>
                        <a:t>Pendiente: Junta Directiva marzo de 2023</a:t>
                      </a:r>
                    </a:p>
                    <a:p>
                      <a:pPr marL="0" lvl="0" algn="ctr" defTabSz="914400" rtl="0" eaLnBrk="1" fontAlgn="b" latinLnBrk="0" hangingPunct="1"/>
                      <a:endParaRPr lang="es-CO"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68521789"/>
                  </a:ext>
                </a:extLst>
              </a:tr>
            </a:tbl>
          </a:graphicData>
        </a:graphic>
      </p:graphicFrame>
    </p:spTree>
    <p:extLst>
      <p:ext uri="{BB962C8B-B14F-4D97-AF65-F5344CB8AC3E}">
        <p14:creationId xmlns:p14="http://schemas.microsoft.com/office/powerpoint/2010/main" val="344334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FB6841-1FA1-45A9-84FA-6A348CF836CF}"/>
              </a:ext>
            </a:extLst>
          </p:cNvPr>
          <p:cNvSpPr txBox="1"/>
          <p:nvPr/>
        </p:nvSpPr>
        <p:spPr>
          <a:xfrm>
            <a:off x="1280536" y="1337630"/>
            <a:ext cx="7321404" cy="584775"/>
          </a:xfrm>
          <a:prstGeom prst="rect">
            <a:avLst/>
          </a:prstGeom>
          <a:noFill/>
        </p:spPr>
        <p:txBody>
          <a:bodyPr wrap="square" rtlCol="0">
            <a:spAutoFit/>
          </a:bodyPr>
          <a:lstStyle/>
          <a:p>
            <a:r>
              <a:rPr lang="es-CO" sz="3200" b="1" dirty="0"/>
              <a:t>    ÁREA ADMINISTRATIVA Y FINANCIERA</a:t>
            </a:r>
          </a:p>
        </p:txBody>
      </p:sp>
      <p:sp>
        <p:nvSpPr>
          <p:cNvPr id="9" name="CuadroTexto 8">
            <a:extLst>
              <a:ext uri="{FF2B5EF4-FFF2-40B4-BE49-F238E27FC236}">
                <a16:creationId xmlns:a16="http://schemas.microsoft.com/office/drawing/2014/main" id="{46F7A5A8-F8F1-4899-8A70-10E6BF703CB4}"/>
              </a:ext>
            </a:extLst>
          </p:cNvPr>
          <p:cNvSpPr txBox="1"/>
          <p:nvPr/>
        </p:nvSpPr>
        <p:spPr>
          <a:xfrm>
            <a:off x="2150250" y="7008000"/>
            <a:ext cx="5143500" cy="230832"/>
          </a:xfrm>
          <a:prstGeom prst="rect">
            <a:avLst/>
          </a:prstGeom>
          <a:noFill/>
        </p:spPr>
        <p:txBody>
          <a:bodyPr wrap="square" rtlCol="0">
            <a:spAutoFit/>
          </a:bodyPr>
          <a:lstStyle/>
          <a:p>
            <a:r>
              <a:rPr lang="es-CO" sz="900">
                <a:hlinkClick r:id="rId2" tooltip="http://iesherreraoria.org/proyectos/proyecto-educativo/personal-de-administracion-y-servicios"/>
              </a:rPr>
              <a:t>Esta foto</a:t>
            </a:r>
            <a:r>
              <a:rPr lang="es-CO" sz="900"/>
              <a:t> de Autor desconocido está bajo licencia </a:t>
            </a:r>
            <a:r>
              <a:rPr lang="es-CO" sz="900">
                <a:hlinkClick r:id="rId3" tooltip="https://creativecommons.org/licenses/by-nc-sa/3.0/"/>
              </a:rPr>
              <a:t>CC BY-SA-NC</a:t>
            </a:r>
            <a:endParaRPr lang="es-CO" sz="90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91" y="2524259"/>
            <a:ext cx="7250806" cy="3258355"/>
          </a:xfrm>
          <a:prstGeom prst="rect">
            <a:avLst/>
          </a:prstGeom>
        </p:spPr>
      </p:pic>
    </p:spTree>
    <p:extLst>
      <p:ext uri="{BB962C8B-B14F-4D97-AF65-F5344CB8AC3E}">
        <p14:creationId xmlns:p14="http://schemas.microsoft.com/office/powerpoint/2010/main" val="371666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28650" y="365126"/>
            <a:ext cx="7886700" cy="1325563"/>
          </a:xfrm>
          <a:noFill/>
          <a:ln>
            <a:noFill/>
          </a:ln>
        </p:spPr>
        <p:txBody>
          <a:bodyPr>
            <a:normAutofit/>
          </a:bodyPr>
          <a:lstStyle/>
          <a:p>
            <a:pPr algn="r"/>
            <a:r>
              <a:rPr lang="es-CO" sz="3600" b="1" dirty="0">
                <a:solidFill>
                  <a:srgbClr val="C00000"/>
                </a:solidFill>
                <a:latin typeface="Arial" pitchFamily="34" charset="0"/>
                <a:cs typeface="Arial" pitchFamily="34" charset="0"/>
              </a:rPr>
              <a:t>FACTURACION</a:t>
            </a:r>
          </a:p>
        </p:txBody>
      </p:sp>
      <p:graphicFrame>
        <p:nvGraphicFramePr>
          <p:cNvPr id="6" name="Gráfico 5"/>
          <p:cNvGraphicFramePr>
            <a:graphicFrameLocks/>
          </p:cNvGraphicFramePr>
          <p:nvPr>
            <p:extLst>
              <p:ext uri="{D42A27DB-BD31-4B8C-83A1-F6EECF244321}">
                <p14:modId xmlns:p14="http://schemas.microsoft.com/office/powerpoint/2010/main" val="2585593212"/>
              </p:ext>
            </p:extLst>
          </p:nvPr>
        </p:nvGraphicFramePr>
        <p:xfrm>
          <a:off x="496390" y="1905000"/>
          <a:ext cx="6888479" cy="3668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68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89120" y="561703"/>
            <a:ext cx="4366573" cy="679268"/>
          </a:xfrm>
        </p:spPr>
        <p:txBody>
          <a:bodyPr>
            <a:normAutofit/>
          </a:bodyPr>
          <a:lstStyle/>
          <a:p>
            <a:r>
              <a:rPr lang="es-CO" sz="2800" b="1" dirty="0">
                <a:solidFill>
                  <a:srgbClr val="C00000"/>
                </a:solidFill>
                <a:latin typeface="Arial" pitchFamily="34" charset="0"/>
                <a:cs typeface="Arial" pitchFamily="34" charset="0"/>
              </a:rPr>
              <a:t>NUMERO DE USUARIOS</a:t>
            </a:r>
          </a:p>
        </p:txBody>
      </p:sp>
      <p:graphicFrame>
        <p:nvGraphicFramePr>
          <p:cNvPr id="12" name="Tabla 11"/>
          <p:cNvGraphicFramePr>
            <a:graphicFrameLocks noGrp="1"/>
          </p:cNvGraphicFramePr>
          <p:nvPr>
            <p:extLst>
              <p:ext uri="{D42A27DB-BD31-4B8C-83A1-F6EECF244321}">
                <p14:modId xmlns:p14="http://schemas.microsoft.com/office/powerpoint/2010/main" val="2361913595"/>
              </p:ext>
            </p:extLst>
          </p:nvPr>
        </p:nvGraphicFramePr>
        <p:xfrm>
          <a:off x="1138845" y="1812176"/>
          <a:ext cx="6831674" cy="3049384"/>
        </p:xfrm>
        <a:graphic>
          <a:graphicData uri="http://schemas.openxmlformats.org/drawingml/2006/table">
            <a:tbl>
              <a:tblPr/>
              <a:tblGrid>
                <a:gridCol w="2176655">
                  <a:extLst>
                    <a:ext uri="{9D8B030D-6E8A-4147-A177-3AD203B41FA5}">
                      <a16:colId xmlns:a16="http://schemas.microsoft.com/office/drawing/2014/main" val="3439522650"/>
                    </a:ext>
                  </a:extLst>
                </a:gridCol>
                <a:gridCol w="1551673">
                  <a:extLst>
                    <a:ext uri="{9D8B030D-6E8A-4147-A177-3AD203B41FA5}">
                      <a16:colId xmlns:a16="http://schemas.microsoft.com/office/drawing/2014/main" val="746126768"/>
                    </a:ext>
                  </a:extLst>
                </a:gridCol>
                <a:gridCol w="1551673">
                  <a:extLst>
                    <a:ext uri="{9D8B030D-6E8A-4147-A177-3AD203B41FA5}">
                      <a16:colId xmlns:a16="http://schemas.microsoft.com/office/drawing/2014/main" val="3786117350"/>
                    </a:ext>
                  </a:extLst>
                </a:gridCol>
                <a:gridCol w="1551673">
                  <a:extLst>
                    <a:ext uri="{9D8B030D-6E8A-4147-A177-3AD203B41FA5}">
                      <a16:colId xmlns:a16="http://schemas.microsoft.com/office/drawing/2014/main" val="3667995052"/>
                    </a:ext>
                  </a:extLst>
                </a:gridCol>
              </a:tblGrid>
              <a:tr h="697002">
                <a:tc rowSpan="2">
                  <a:txBody>
                    <a:bodyPr/>
                    <a:lstStyle/>
                    <a:p>
                      <a:pPr algn="ctr" rtl="0" fontAlgn="ctr"/>
                      <a:r>
                        <a:rPr lang="es-CO" sz="2000" b="1" i="0" u="none" strike="noStrike" dirty="0">
                          <a:solidFill>
                            <a:srgbClr val="000000"/>
                          </a:solidFill>
                          <a:effectLst/>
                          <a:latin typeface="Arial" panose="020B0604020202020204" pitchFamily="34" charset="0"/>
                        </a:rPr>
                        <a:t>EPS SUBSIDIADO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gridSpan="3">
                  <a:txBody>
                    <a:bodyPr/>
                    <a:lstStyle/>
                    <a:p>
                      <a:pPr algn="ctr" rtl="0" fontAlgn="b"/>
                      <a:r>
                        <a:rPr lang="es-CO" sz="2000" b="1" i="0" u="none" strike="noStrike" dirty="0">
                          <a:solidFill>
                            <a:srgbClr val="000000"/>
                          </a:solidFill>
                          <a:effectLst/>
                          <a:latin typeface="Arial" panose="020B0604020202020204" pitchFamily="34" charset="0"/>
                        </a:rPr>
                        <a:t> USUARIOS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1122011"/>
                  </a:ext>
                </a:extLst>
              </a:tr>
              <a:tr h="697002">
                <a:tc vMerge="1">
                  <a:txBody>
                    <a:bodyPr/>
                    <a:lstStyle/>
                    <a:p>
                      <a:endParaRPr lang="es-CO"/>
                    </a:p>
                  </a:txBody>
                  <a:tcPr/>
                </a:tc>
                <a:tc>
                  <a:txBody>
                    <a:bodyPr/>
                    <a:lstStyle/>
                    <a:p>
                      <a:pPr algn="ctr" rtl="0" fontAlgn="b"/>
                      <a:r>
                        <a:rPr lang="es-CO" sz="2000" b="1" i="0" u="none" strike="noStrike" dirty="0">
                          <a:solidFill>
                            <a:srgbClr val="000000"/>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2000" b="1" i="0" u="none" strike="noStrike" dirty="0">
                          <a:solidFill>
                            <a:srgbClr val="000000"/>
                          </a:solidFill>
                          <a:effectLst/>
                          <a:latin typeface="Arial" panose="020B060402020202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b"/>
                      <a:r>
                        <a:rPr lang="es-CO" sz="2000" b="1" i="0" u="none" strike="noStrike">
                          <a:solidFill>
                            <a:srgbClr val="000000"/>
                          </a:solidFill>
                          <a:effectLst/>
                          <a:latin typeface="Arial" panose="020B060402020202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3216627320"/>
                  </a:ext>
                </a:extLst>
              </a:tr>
              <a:tr h="413845">
                <a:tc>
                  <a:txBody>
                    <a:bodyPr/>
                    <a:lstStyle/>
                    <a:p>
                      <a:pPr algn="ctr" rtl="0" fontAlgn="b"/>
                      <a:r>
                        <a:rPr lang="es-CO" sz="2000" b="0" i="0" u="none" strike="noStrike">
                          <a:solidFill>
                            <a:srgbClr val="000000"/>
                          </a:solidFill>
                          <a:effectLst/>
                          <a:latin typeface="Arial" panose="020B0604020202020204" pitchFamily="34" charset="0"/>
                        </a:rPr>
                        <a:t>MEDIMAS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a:solidFill>
                            <a:srgbClr val="000000"/>
                          </a:solidFill>
                          <a:effectLst/>
                          <a:latin typeface="Arial" panose="020B0604020202020204" pitchFamily="34" charset="0"/>
                        </a:rPr>
                        <a:t>2.035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dirty="0">
                          <a:solidFill>
                            <a:srgbClr val="000000"/>
                          </a:solidFill>
                          <a:effectLst/>
                          <a:latin typeface="Arial" panose="020B0604020202020204" pitchFamily="34" charset="0"/>
                        </a:rPr>
                        <a:t>1.830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1342128387"/>
                  </a:ext>
                </a:extLst>
              </a:tr>
              <a:tr h="413845">
                <a:tc>
                  <a:txBody>
                    <a:bodyPr/>
                    <a:lstStyle/>
                    <a:p>
                      <a:pPr algn="ctr" rtl="0" fontAlgn="b"/>
                      <a:r>
                        <a:rPr lang="es-CO" sz="2000" b="0" i="0" u="none" strike="noStrike">
                          <a:solidFill>
                            <a:srgbClr val="000000"/>
                          </a:solidFill>
                          <a:effectLst/>
                          <a:latin typeface="Arial" panose="020B0604020202020204" pitchFamily="34" charset="0"/>
                        </a:rPr>
                        <a:t>NUEVA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a:solidFill>
                            <a:srgbClr val="000000"/>
                          </a:solidFill>
                          <a:effectLst/>
                          <a:latin typeface="Arial" panose="020B0604020202020204" pitchFamily="34" charset="0"/>
                        </a:rPr>
                        <a:t>22.223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dirty="0">
                          <a:solidFill>
                            <a:srgbClr val="000000"/>
                          </a:solidFill>
                          <a:effectLst/>
                          <a:latin typeface="Arial" panose="020B0604020202020204" pitchFamily="34" charset="0"/>
                        </a:rPr>
                        <a:t>21.116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a:solidFill>
                            <a:srgbClr val="000000"/>
                          </a:solidFill>
                          <a:effectLst/>
                          <a:latin typeface="Arial" panose="020B0604020202020204" pitchFamily="34" charset="0"/>
                        </a:rPr>
                        <a:t>23.100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2872147945"/>
                  </a:ext>
                </a:extLst>
              </a:tr>
              <a:tr h="413845">
                <a:tc>
                  <a:txBody>
                    <a:bodyPr/>
                    <a:lstStyle/>
                    <a:p>
                      <a:pPr algn="ctr" rtl="0" fontAlgn="b"/>
                      <a:r>
                        <a:rPr lang="es-CO" sz="2000" b="0" i="0" u="none" strike="noStrike">
                          <a:solidFill>
                            <a:srgbClr val="000000"/>
                          </a:solidFill>
                          <a:effectLst/>
                          <a:latin typeface="Arial" panose="020B0604020202020204" pitchFamily="34" charset="0"/>
                        </a:rPr>
                        <a:t>SALUD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dirty="0">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dirty="0">
                          <a:solidFill>
                            <a:srgbClr val="000000"/>
                          </a:solidFill>
                          <a:effectLst/>
                          <a:latin typeface="Arial" panose="020B0604020202020204" pitchFamily="34" charset="0"/>
                        </a:rPr>
                        <a:t>609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2423094278"/>
                  </a:ext>
                </a:extLst>
              </a:tr>
              <a:tr h="413845">
                <a:tc>
                  <a:txBody>
                    <a:bodyPr/>
                    <a:lstStyle/>
                    <a:p>
                      <a:pPr algn="ctr" rtl="0" fontAlgn="b"/>
                      <a:r>
                        <a:rPr lang="es-CO" sz="2000" b="0" i="0" u="none" strike="noStrike">
                          <a:solidFill>
                            <a:srgbClr val="000000"/>
                          </a:solidFill>
                          <a:effectLst/>
                          <a:latin typeface="Arial" panose="020B0604020202020204" pitchFamily="34" charset="0"/>
                        </a:rPr>
                        <a:t>EPS SURA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000" b="0" i="0" u="none" strike="noStrike" dirty="0">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3475361794"/>
                  </a:ext>
                </a:extLst>
              </a:tr>
            </a:tbl>
          </a:graphicData>
        </a:graphic>
      </p:graphicFrame>
    </p:spTree>
    <p:extLst>
      <p:ext uri="{BB962C8B-B14F-4D97-AF65-F5344CB8AC3E}">
        <p14:creationId xmlns:p14="http://schemas.microsoft.com/office/powerpoint/2010/main" val="19013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6788" y="561703"/>
            <a:ext cx="5732961" cy="679268"/>
          </a:xfrm>
        </p:spPr>
        <p:txBody>
          <a:bodyPr>
            <a:normAutofit/>
          </a:bodyPr>
          <a:lstStyle/>
          <a:p>
            <a:r>
              <a:rPr lang="es-CO" sz="2800" b="1" dirty="0">
                <a:solidFill>
                  <a:srgbClr val="C00000"/>
                </a:solidFill>
                <a:latin typeface="Arial" pitchFamily="34" charset="0"/>
                <a:cs typeface="Arial" pitchFamily="34" charset="0"/>
              </a:rPr>
              <a:t>UPC CONTRATADA - CÁPITA</a:t>
            </a:r>
          </a:p>
        </p:txBody>
      </p:sp>
      <p:graphicFrame>
        <p:nvGraphicFramePr>
          <p:cNvPr id="5" name="Tabla 4"/>
          <p:cNvGraphicFramePr>
            <a:graphicFrameLocks noGrp="1"/>
          </p:cNvGraphicFramePr>
          <p:nvPr>
            <p:extLst>
              <p:ext uri="{D42A27DB-BD31-4B8C-83A1-F6EECF244321}">
                <p14:modId xmlns:p14="http://schemas.microsoft.com/office/powerpoint/2010/main" val="1124699048"/>
              </p:ext>
            </p:extLst>
          </p:nvPr>
        </p:nvGraphicFramePr>
        <p:xfrm>
          <a:off x="670561" y="2159726"/>
          <a:ext cx="7106194" cy="2279718"/>
        </p:xfrm>
        <a:graphic>
          <a:graphicData uri="http://schemas.openxmlformats.org/drawingml/2006/table">
            <a:tbl>
              <a:tblPr/>
              <a:tblGrid>
                <a:gridCol w="2264119">
                  <a:extLst>
                    <a:ext uri="{9D8B030D-6E8A-4147-A177-3AD203B41FA5}">
                      <a16:colId xmlns:a16="http://schemas.microsoft.com/office/drawing/2014/main" val="149425205"/>
                    </a:ext>
                  </a:extLst>
                </a:gridCol>
                <a:gridCol w="1614025">
                  <a:extLst>
                    <a:ext uri="{9D8B030D-6E8A-4147-A177-3AD203B41FA5}">
                      <a16:colId xmlns:a16="http://schemas.microsoft.com/office/drawing/2014/main" val="724711867"/>
                    </a:ext>
                  </a:extLst>
                </a:gridCol>
                <a:gridCol w="1614025">
                  <a:extLst>
                    <a:ext uri="{9D8B030D-6E8A-4147-A177-3AD203B41FA5}">
                      <a16:colId xmlns:a16="http://schemas.microsoft.com/office/drawing/2014/main" val="3978546024"/>
                    </a:ext>
                  </a:extLst>
                </a:gridCol>
                <a:gridCol w="1614025">
                  <a:extLst>
                    <a:ext uri="{9D8B030D-6E8A-4147-A177-3AD203B41FA5}">
                      <a16:colId xmlns:a16="http://schemas.microsoft.com/office/drawing/2014/main" val="4150808322"/>
                    </a:ext>
                  </a:extLst>
                </a:gridCol>
              </a:tblGrid>
              <a:tr h="792945">
                <a:tc rowSpan="2">
                  <a:txBody>
                    <a:bodyPr/>
                    <a:lstStyle/>
                    <a:p>
                      <a:pPr algn="ctr" rtl="0" fontAlgn="ctr"/>
                      <a:r>
                        <a:rPr lang="es-CO" sz="2200" b="1" i="0" u="none" strike="noStrike">
                          <a:solidFill>
                            <a:srgbClr val="000000"/>
                          </a:solidFill>
                          <a:effectLst/>
                          <a:latin typeface="Arial" panose="020B0604020202020204" pitchFamily="34" charset="0"/>
                        </a:rPr>
                        <a:t>EPS SUBSIDIADO CAPITACION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gridSpan="3">
                  <a:txBody>
                    <a:bodyPr/>
                    <a:lstStyle/>
                    <a:p>
                      <a:pPr algn="ctr" rtl="0" fontAlgn="b"/>
                      <a:r>
                        <a:rPr lang="es-CO" sz="2200" b="1" i="0" u="none" strike="noStrike">
                          <a:solidFill>
                            <a:srgbClr val="000000"/>
                          </a:solidFill>
                          <a:effectLst/>
                          <a:latin typeface="Arial" panose="020B0604020202020204" pitchFamily="34" charset="0"/>
                        </a:rPr>
                        <a:t> UPC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73082038"/>
                  </a:ext>
                </a:extLst>
              </a:tr>
              <a:tr h="495591">
                <a:tc vMerge="1">
                  <a:txBody>
                    <a:bodyPr/>
                    <a:lstStyle/>
                    <a:p>
                      <a:endParaRPr lang="es-CO"/>
                    </a:p>
                  </a:txBody>
                  <a:tcPr/>
                </a:tc>
                <a:tc>
                  <a:txBody>
                    <a:bodyPr/>
                    <a:lstStyle/>
                    <a:p>
                      <a:pPr algn="ctr" rtl="0" fontAlgn="b"/>
                      <a:r>
                        <a:rPr lang="es-CO" sz="2200" b="1" i="0" u="none" strike="noStrike">
                          <a:solidFill>
                            <a:srgbClr val="000000"/>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200" b="1" i="0" u="none" strike="noStrike">
                          <a:solidFill>
                            <a:srgbClr val="000000"/>
                          </a:solidFill>
                          <a:effectLst/>
                          <a:latin typeface="Arial" panose="020B060402020202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200" b="1" i="0" u="none" strike="noStrike">
                          <a:solidFill>
                            <a:srgbClr val="000000"/>
                          </a:solidFill>
                          <a:effectLst/>
                          <a:latin typeface="Arial" panose="020B060402020202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1249822581"/>
                  </a:ext>
                </a:extLst>
              </a:tr>
              <a:tr h="495591">
                <a:tc>
                  <a:txBody>
                    <a:bodyPr/>
                    <a:lstStyle/>
                    <a:p>
                      <a:pPr algn="ctr" rtl="0" fontAlgn="b"/>
                      <a:r>
                        <a:rPr lang="es-CO" sz="2200" b="1" i="0" u="none" strike="noStrike">
                          <a:solidFill>
                            <a:srgbClr val="000000"/>
                          </a:solidFill>
                          <a:effectLst/>
                          <a:latin typeface="Arial" panose="020B0604020202020204" pitchFamily="34" charset="0"/>
                        </a:rPr>
                        <a:t>MEDIMAS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200" b="0" i="0" u="none" strike="noStrike">
                          <a:solidFill>
                            <a:srgbClr val="000000"/>
                          </a:solidFill>
                          <a:effectLst/>
                          <a:latin typeface="Arial" panose="020B0604020202020204" pitchFamily="34" charset="0"/>
                        </a:rPr>
                        <a:t>$19,334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200" b="0" i="0" u="none" strike="noStrike">
                          <a:solidFill>
                            <a:srgbClr val="000000"/>
                          </a:solidFill>
                          <a:effectLst/>
                          <a:latin typeface="Arial" panose="020B0604020202020204" pitchFamily="34" charset="0"/>
                        </a:rPr>
                        <a:t>$19,941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200" b="0" i="0" u="none" strike="noStrike">
                          <a:solidFill>
                            <a:srgbClr val="000000"/>
                          </a:solidFill>
                          <a:effectLst/>
                          <a:latin typeface="Arial" panose="020B0604020202020204" pitchFamily="34" charset="0"/>
                        </a:rPr>
                        <a:t>$20,938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1303001422"/>
                  </a:ext>
                </a:extLst>
              </a:tr>
              <a:tr h="495591">
                <a:tc>
                  <a:txBody>
                    <a:bodyPr/>
                    <a:lstStyle/>
                    <a:p>
                      <a:pPr algn="ctr" rtl="0" fontAlgn="b"/>
                      <a:r>
                        <a:rPr lang="es-CO" sz="2200" b="1" i="0" u="none" strike="noStrike">
                          <a:solidFill>
                            <a:srgbClr val="000000"/>
                          </a:solidFill>
                          <a:effectLst/>
                          <a:latin typeface="Arial" panose="020B0604020202020204" pitchFamily="34" charset="0"/>
                        </a:rPr>
                        <a:t>NUEVA EPS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200" b="0" i="0" u="none" strike="noStrike" dirty="0">
                          <a:solidFill>
                            <a:srgbClr val="000000"/>
                          </a:solidFill>
                          <a:effectLst/>
                          <a:latin typeface="Arial" panose="020B0604020202020204" pitchFamily="34" charset="0"/>
                        </a:rPr>
                        <a:t>$18,584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200" b="0" i="0" u="none" strike="noStrike">
                          <a:solidFill>
                            <a:srgbClr val="000000"/>
                          </a:solidFill>
                          <a:effectLst/>
                          <a:latin typeface="Arial" panose="020B0604020202020204" pitchFamily="34" charset="0"/>
                        </a:rPr>
                        <a:t>$19,327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b"/>
                      <a:r>
                        <a:rPr lang="es-CO" sz="2200" b="0" i="0" u="none" strike="noStrike" dirty="0">
                          <a:solidFill>
                            <a:srgbClr val="000000"/>
                          </a:solidFill>
                          <a:effectLst/>
                          <a:latin typeface="Arial" panose="020B0604020202020204" pitchFamily="34" charset="0"/>
                        </a:rPr>
                        <a:t>$20,550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1289776833"/>
                  </a:ext>
                </a:extLst>
              </a:tr>
            </a:tbl>
          </a:graphicData>
        </a:graphic>
      </p:graphicFrame>
    </p:spTree>
    <p:extLst>
      <p:ext uri="{BB962C8B-B14F-4D97-AF65-F5344CB8AC3E}">
        <p14:creationId xmlns:p14="http://schemas.microsoft.com/office/powerpoint/2010/main" val="266767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28650" y="365126"/>
            <a:ext cx="7886700" cy="1325563"/>
          </a:xfrm>
          <a:noFill/>
          <a:ln>
            <a:noFill/>
          </a:ln>
        </p:spPr>
        <p:txBody>
          <a:bodyPr>
            <a:normAutofit/>
          </a:bodyPr>
          <a:lstStyle/>
          <a:p>
            <a:pPr algn="r"/>
            <a:r>
              <a:rPr lang="es-CO" sz="2800" b="1" dirty="0">
                <a:solidFill>
                  <a:srgbClr val="C00000"/>
                </a:solidFill>
                <a:latin typeface="Arial" pitchFamily="34" charset="0"/>
                <a:cs typeface="Arial" pitchFamily="34" charset="0"/>
              </a:rPr>
              <a:t> FACTURACION </a:t>
            </a:r>
            <a:br>
              <a:rPr lang="es-CO" sz="2800" b="1" dirty="0">
                <a:solidFill>
                  <a:srgbClr val="C00000"/>
                </a:solidFill>
                <a:latin typeface="Arial" pitchFamily="34" charset="0"/>
                <a:cs typeface="Arial" pitchFamily="34" charset="0"/>
              </a:rPr>
            </a:br>
            <a:r>
              <a:rPr lang="es-CO" sz="2800" b="1" dirty="0">
                <a:solidFill>
                  <a:srgbClr val="C00000"/>
                </a:solidFill>
                <a:latin typeface="Arial" pitchFamily="34" charset="0"/>
                <a:cs typeface="Arial" pitchFamily="34" charset="0"/>
              </a:rPr>
              <a:t>MUESTRAS COVID</a:t>
            </a:r>
          </a:p>
        </p:txBody>
      </p:sp>
      <p:graphicFrame>
        <p:nvGraphicFramePr>
          <p:cNvPr id="3" name="Tabla 2"/>
          <p:cNvGraphicFramePr>
            <a:graphicFrameLocks noGrp="1"/>
          </p:cNvGraphicFramePr>
          <p:nvPr>
            <p:extLst>
              <p:ext uri="{D42A27DB-BD31-4B8C-83A1-F6EECF244321}">
                <p14:modId xmlns:p14="http://schemas.microsoft.com/office/powerpoint/2010/main" val="1784699849"/>
              </p:ext>
            </p:extLst>
          </p:nvPr>
        </p:nvGraphicFramePr>
        <p:xfrm>
          <a:off x="940526" y="1402089"/>
          <a:ext cx="6183425" cy="4258482"/>
        </p:xfrm>
        <a:graphic>
          <a:graphicData uri="http://schemas.openxmlformats.org/drawingml/2006/table">
            <a:tbl>
              <a:tblPr/>
              <a:tblGrid>
                <a:gridCol w="3072745">
                  <a:extLst>
                    <a:ext uri="{9D8B030D-6E8A-4147-A177-3AD203B41FA5}">
                      <a16:colId xmlns:a16="http://schemas.microsoft.com/office/drawing/2014/main" val="737939638"/>
                    </a:ext>
                  </a:extLst>
                </a:gridCol>
                <a:gridCol w="1650178">
                  <a:extLst>
                    <a:ext uri="{9D8B030D-6E8A-4147-A177-3AD203B41FA5}">
                      <a16:colId xmlns:a16="http://schemas.microsoft.com/office/drawing/2014/main" val="2824260224"/>
                    </a:ext>
                  </a:extLst>
                </a:gridCol>
                <a:gridCol w="1460502">
                  <a:extLst>
                    <a:ext uri="{9D8B030D-6E8A-4147-A177-3AD203B41FA5}">
                      <a16:colId xmlns:a16="http://schemas.microsoft.com/office/drawing/2014/main" val="307436623"/>
                    </a:ext>
                  </a:extLst>
                </a:gridCol>
              </a:tblGrid>
              <a:tr h="290525">
                <a:tc gridSpan="3">
                  <a:txBody>
                    <a:bodyPr/>
                    <a:lstStyle/>
                    <a:p>
                      <a:pPr algn="ctr" rtl="0" fontAlgn="ctr"/>
                      <a:r>
                        <a:rPr lang="es-CO" sz="1300" b="1" i="0" u="none" strike="noStrike">
                          <a:solidFill>
                            <a:srgbClr val="000000"/>
                          </a:solidFill>
                          <a:effectLst/>
                          <a:latin typeface="Arial" panose="020B0604020202020204" pitchFamily="34" charset="0"/>
                        </a:rPr>
                        <a:t>INFORME FACTURACION VACUNACION COVID GESTION:</a:t>
                      </a:r>
                    </a:p>
                  </a:txBody>
                  <a:tcPr marL="7812" marR="7812" marT="78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46741477"/>
                  </a:ext>
                </a:extLst>
              </a:tr>
              <a:tr h="160553">
                <a:tc>
                  <a:txBody>
                    <a:bodyPr/>
                    <a:lstStyle/>
                    <a:p>
                      <a:pPr algn="l" fontAlgn="ctr"/>
                      <a:r>
                        <a:rPr lang="es-CO" sz="900" b="1" i="0" u="none" strike="noStrike">
                          <a:solidFill>
                            <a:srgbClr val="000000"/>
                          </a:solidFill>
                          <a:effectLst/>
                          <a:latin typeface="Arial" panose="020B0604020202020204" pitchFamily="34" charset="0"/>
                        </a:rPr>
                        <a:t>Procesos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Suma de Numero Dosis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Suma de Valor Dosis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752679"/>
                  </a:ext>
                </a:extLst>
              </a:tr>
              <a:tr h="160553">
                <a:tc>
                  <a:txBody>
                    <a:bodyPr/>
                    <a:lstStyle/>
                    <a:p>
                      <a:pPr algn="l" fontAlgn="ctr"/>
                      <a:r>
                        <a:rPr lang="es-CO" sz="900" b="0" i="0" u="none" strike="noStrike">
                          <a:solidFill>
                            <a:srgbClr val="000000"/>
                          </a:solidFill>
                          <a:effectLst/>
                          <a:latin typeface="Arial" panose="020B0604020202020204" pitchFamily="34" charset="0"/>
                        </a:rPr>
                        <a:t>FACTURACION LEGALIZACION GIRO PREVIO</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5022</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69,695,373.00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360835"/>
                  </a:ext>
                </a:extLst>
              </a:tr>
              <a:tr h="160553">
                <a:tc>
                  <a:txBody>
                    <a:bodyPr/>
                    <a:lstStyle/>
                    <a:p>
                      <a:pPr algn="l" fontAlgn="ctr"/>
                      <a:r>
                        <a:rPr lang="es-CO" sz="900" b="0" i="0" u="none" strike="noStrike">
                          <a:solidFill>
                            <a:srgbClr val="000000"/>
                          </a:solidFill>
                          <a:effectLst/>
                          <a:latin typeface="Arial" panose="020B0604020202020204" pitchFamily="34" charset="0"/>
                        </a:rPr>
                        <a:t>FACTURACION SIN GIRO PREVIO</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689</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8,019,718.00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6003"/>
                  </a:ext>
                </a:extLst>
              </a:tr>
              <a:tr h="160553">
                <a:tc>
                  <a:txBody>
                    <a:bodyPr/>
                    <a:lstStyle/>
                    <a:p>
                      <a:pPr algn="l" fontAlgn="ctr"/>
                      <a:r>
                        <a:rPr lang="es-CO" sz="900" b="0" i="0" u="none" strike="noStrike">
                          <a:solidFill>
                            <a:srgbClr val="000000"/>
                          </a:solidFill>
                          <a:effectLst/>
                          <a:latin typeface="Arial" panose="020B0604020202020204" pitchFamily="34" charset="0"/>
                        </a:rPr>
                        <a:t>GIRO PREVIO</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15569</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83,919,865.00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555344"/>
                  </a:ext>
                </a:extLst>
              </a:tr>
              <a:tr h="160553">
                <a:tc>
                  <a:txBody>
                    <a:bodyPr/>
                    <a:lstStyle/>
                    <a:p>
                      <a:pPr algn="l" fontAlgn="ctr"/>
                      <a:r>
                        <a:rPr lang="es-CO" sz="900" b="0" i="0" u="none" strike="noStrike">
                          <a:solidFill>
                            <a:srgbClr val="000000"/>
                          </a:solidFill>
                          <a:effectLst/>
                          <a:latin typeface="Arial" panose="020B0604020202020204" pitchFamily="34" charset="0"/>
                        </a:rPr>
                        <a:t>GIRO PREVIO DOSIS APLICADAS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31794</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229,552,680.00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114131"/>
                  </a:ext>
                </a:extLst>
              </a:tr>
              <a:tr h="160553">
                <a:tc>
                  <a:txBody>
                    <a:bodyPr/>
                    <a:lstStyle/>
                    <a:p>
                      <a:pPr algn="l" fontAlgn="ctr"/>
                      <a:r>
                        <a:rPr lang="es-CO" sz="900" b="1" i="0" u="none" strike="noStrike">
                          <a:solidFill>
                            <a:srgbClr val="000000"/>
                          </a:solidFill>
                          <a:effectLst/>
                          <a:latin typeface="Arial" panose="020B0604020202020204" pitchFamily="34" charset="0"/>
                        </a:rPr>
                        <a:t>Total, general</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53.074</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$391,187,636.00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902593"/>
                  </a:ext>
                </a:extLst>
              </a:tr>
              <a:tr h="152908">
                <a:tc>
                  <a:txBody>
                    <a:bodyPr/>
                    <a:lstStyle/>
                    <a:p>
                      <a:pPr algn="l" fontAlgn="ctr"/>
                      <a:endParaRPr lang="es-CO" sz="900" b="0" i="0" u="none" strike="noStrike">
                        <a:solidFill>
                          <a:srgbClr val="000000"/>
                        </a:solidFill>
                        <a:effectLst/>
                        <a:latin typeface="Arial" panose="020B0604020202020204" pitchFamily="34" charset="0"/>
                      </a:endParaRPr>
                    </a:p>
                  </a:txBody>
                  <a:tcPr marL="7812" marR="7812" marT="781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812" marR="7812" marT="781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812" marR="7812" marT="781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807814"/>
                  </a:ext>
                </a:extLst>
              </a:tr>
              <a:tr h="466370">
                <a:tc gridSpan="3">
                  <a:txBody>
                    <a:bodyPr/>
                    <a:lstStyle/>
                    <a:p>
                      <a:pPr algn="ctr" rtl="0" fontAlgn="ctr"/>
                      <a:r>
                        <a:rPr lang="es-CO" sz="1300" b="1" i="0" u="none" strike="noStrike">
                          <a:solidFill>
                            <a:srgbClr val="000000"/>
                          </a:solidFill>
                          <a:effectLst/>
                          <a:latin typeface="Arial" panose="020B0604020202020204" pitchFamily="34" charset="0"/>
                        </a:rPr>
                        <a:t>PROCESOS DISCRIMINADOS POR CUENTA DE COBRO Y FACTURA ELECTRONICA GESTION:</a:t>
                      </a:r>
                    </a:p>
                  </a:txBody>
                  <a:tcPr marL="7812" marR="7812" marT="78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5750076"/>
                  </a:ext>
                </a:extLst>
              </a:tr>
              <a:tr h="160553">
                <a:tc>
                  <a:txBody>
                    <a:bodyPr/>
                    <a:lstStyle/>
                    <a:p>
                      <a:pPr algn="l" fontAlgn="ctr"/>
                      <a:r>
                        <a:rPr lang="es-CO" sz="900" b="1" i="0" u="none" strike="noStrike">
                          <a:solidFill>
                            <a:srgbClr val="000000"/>
                          </a:solidFill>
                          <a:effectLst/>
                          <a:latin typeface="Arial" panose="020B0604020202020204" pitchFamily="34" charset="0"/>
                        </a:rPr>
                        <a:t>PROCESO</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Suma de Numero Dosis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Suma de Valor Dosis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512400"/>
                  </a:ext>
                </a:extLst>
              </a:tr>
              <a:tr h="160553">
                <a:tc>
                  <a:txBody>
                    <a:bodyPr/>
                    <a:lstStyle/>
                    <a:p>
                      <a:pPr algn="l" fontAlgn="ctr"/>
                      <a:r>
                        <a:rPr lang="es-CO" sz="900" b="0" i="0" u="none" strike="noStrike">
                          <a:solidFill>
                            <a:srgbClr val="000000"/>
                          </a:solidFill>
                          <a:effectLst/>
                          <a:latin typeface="Arial" panose="020B0604020202020204" pitchFamily="34" charset="0"/>
                        </a:rPr>
                        <a:t>1. FACTURACION</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5.711</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77,715,091.00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864596"/>
                  </a:ext>
                </a:extLst>
              </a:tr>
              <a:tr h="160553">
                <a:tc>
                  <a:txBody>
                    <a:bodyPr/>
                    <a:lstStyle/>
                    <a:p>
                      <a:pPr algn="l" fontAlgn="ctr"/>
                      <a:r>
                        <a:rPr lang="es-CO" sz="900" b="0" i="0" u="none" strike="noStrike">
                          <a:solidFill>
                            <a:srgbClr val="000000"/>
                          </a:solidFill>
                          <a:effectLst/>
                          <a:latin typeface="Arial" panose="020B0604020202020204" pitchFamily="34" charset="0"/>
                        </a:rPr>
                        <a:t>2. GIRO PREVIO</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47.363</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313,472,545.00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864405"/>
                  </a:ext>
                </a:extLst>
              </a:tr>
              <a:tr h="214071">
                <a:tc>
                  <a:txBody>
                    <a:bodyPr/>
                    <a:lstStyle/>
                    <a:p>
                      <a:pPr algn="l" fontAlgn="ctr"/>
                      <a:r>
                        <a:rPr lang="es-CO" sz="900" b="1" i="0" u="none" strike="noStrike">
                          <a:solidFill>
                            <a:srgbClr val="000000"/>
                          </a:solidFill>
                          <a:effectLst/>
                          <a:latin typeface="Arial" panose="020B0604020202020204" pitchFamily="34" charset="0"/>
                        </a:rPr>
                        <a:t>Total, general</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53.074</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391,187,636.00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624327"/>
                  </a:ext>
                </a:extLst>
              </a:tr>
              <a:tr h="152908">
                <a:tc>
                  <a:txBody>
                    <a:bodyPr/>
                    <a:lstStyle/>
                    <a:p>
                      <a:pPr algn="l" fontAlgn="ctr"/>
                      <a:endParaRPr lang="es-CO" sz="900" b="0" i="0" u="none" strike="noStrike">
                        <a:solidFill>
                          <a:srgbClr val="000000"/>
                        </a:solidFill>
                        <a:effectLst/>
                        <a:latin typeface="Arial" panose="020B0604020202020204" pitchFamily="34" charset="0"/>
                      </a:endParaRPr>
                    </a:p>
                  </a:txBody>
                  <a:tcPr marL="7812" marR="7812" marT="781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812" marR="7812" marT="781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812" marR="7812" marT="781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389354"/>
                  </a:ext>
                </a:extLst>
              </a:tr>
              <a:tr h="206426">
                <a:tc gridSpan="3">
                  <a:txBody>
                    <a:bodyPr/>
                    <a:lstStyle/>
                    <a:p>
                      <a:pPr algn="ctr" rtl="0" fontAlgn="ctr"/>
                      <a:r>
                        <a:rPr lang="es-CO" sz="1300" b="1" i="0" u="none" strike="noStrike">
                          <a:solidFill>
                            <a:srgbClr val="000000"/>
                          </a:solidFill>
                          <a:effectLst/>
                          <a:latin typeface="Arial" panose="020B0604020202020204" pitchFamily="34" charset="0"/>
                        </a:rPr>
                        <a:t>VALOR PAGADO:</a:t>
                      </a:r>
                    </a:p>
                  </a:txBody>
                  <a:tcPr marL="7812" marR="7812" marT="78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834639660"/>
                  </a:ext>
                </a:extLst>
              </a:tr>
              <a:tr h="160553">
                <a:tc rowSpan="2">
                  <a:txBody>
                    <a:bodyPr/>
                    <a:lstStyle/>
                    <a:p>
                      <a:pPr algn="l" fontAlgn="ctr"/>
                      <a:r>
                        <a:rPr lang="es-CO" sz="900" b="1" i="0" u="none" strike="noStrike">
                          <a:solidFill>
                            <a:srgbClr val="000000"/>
                          </a:solidFill>
                          <a:effectLst/>
                          <a:latin typeface="Arial" panose="020B0604020202020204" pitchFamily="34" charset="0"/>
                        </a:rPr>
                        <a:t>Procesos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Suma de Numero Dosis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Arial" panose="020B0604020202020204" pitchFamily="34" charset="0"/>
                        </a:rPr>
                        <a:t>Suma de Valor Dosis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411574"/>
                  </a:ext>
                </a:extLst>
              </a:tr>
              <a:tr h="160553">
                <a:tc vMerge="1">
                  <a:txBody>
                    <a:bodyPr/>
                    <a:lstStyle/>
                    <a:p>
                      <a:endParaRPr lang="es-CO"/>
                    </a:p>
                  </a:txBody>
                  <a:tcPr/>
                </a:tc>
                <a:tc>
                  <a:txBody>
                    <a:bodyPr/>
                    <a:lstStyle/>
                    <a:p>
                      <a:pPr algn="ctr" fontAlgn="ctr"/>
                      <a:r>
                        <a:rPr lang="es-CO" sz="900" b="0" i="0" u="none" strike="noStrike" dirty="0">
                          <a:solidFill>
                            <a:srgbClr val="000000"/>
                          </a:solidFill>
                          <a:effectLst/>
                          <a:latin typeface="Arial" panose="020B0604020202020204" pitchFamily="34" charset="0"/>
                        </a:rPr>
                        <a:t>40290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265450623</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101078"/>
                  </a:ext>
                </a:extLst>
              </a:tr>
              <a:tr h="160553">
                <a:tc>
                  <a:txBody>
                    <a:bodyPr/>
                    <a:lstStyle/>
                    <a:p>
                      <a:pPr algn="l" fontAlgn="ctr"/>
                      <a:r>
                        <a:rPr lang="es-CO" sz="900" b="1" i="0" u="none" strike="noStrike">
                          <a:solidFill>
                            <a:srgbClr val="000000"/>
                          </a:solidFill>
                          <a:effectLst/>
                          <a:latin typeface="Arial" panose="020B0604020202020204" pitchFamily="34" charset="0"/>
                        </a:rPr>
                        <a:t>Total, general</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Arial" panose="020B0604020202020204" pitchFamily="34" charset="0"/>
                        </a:rPr>
                        <a:t>40.290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Arial" panose="020B0604020202020204" pitchFamily="34" charset="0"/>
                        </a:rPr>
                        <a:t>$265,450,623.00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375137"/>
                  </a:ext>
                </a:extLst>
              </a:tr>
              <a:tr h="152908">
                <a:tc>
                  <a:txBody>
                    <a:bodyPr/>
                    <a:lstStyle/>
                    <a:p>
                      <a:pPr algn="l" fontAlgn="ctr"/>
                      <a:endParaRPr lang="es-CO" sz="900" b="0" i="0" u="none" strike="noStrike">
                        <a:solidFill>
                          <a:srgbClr val="000000"/>
                        </a:solidFill>
                        <a:effectLst/>
                        <a:latin typeface="Arial" panose="020B0604020202020204" pitchFamily="34" charset="0"/>
                      </a:endParaRPr>
                    </a:p>
                  </a:txBody>
                  <a:tcPr marL="7812" marR="7812" marT="781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812" marR="7812" marT="781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812" marR="7812" marT="781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418027"/>
                  </a:ext>
                </a:extLst>
              </a:tr>
              <a:tr h="214071">
                <a:tc gridSpan="3">
                  <a:txBody>
                    <a:bodyPr/>
                    <a:lstStyle/>
                    <a:p>
                      <a:pPr algn="ctr" rtl="0" fontAlgn="ctr"/>
                      <a:r>
                        <a:rPr lang="es-CO" sz="1300" b="1" i="0" u="none" strike="noStrike">
                          <a:solidFill>
                            <a:srgbClr val="000000"/>
                          </a:solidFill>
                          <a:effectLst/>
                          <a:latin typeface="Arial" panose="020B0604020202020204" pitchFamily="34" charset="0"/>
                        </a:rPr>
                        <a:t>PENDIENTE DE PAGO:</a:t>
                      </a:r>
                    </a:p>
                  </a:txBody>
                  <a:tcPr marL="7812" marR="7812" marT="78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64268039"/>
                  </a:ext>
                </a:extLst>
              </a:tr>
              <a:tr h="160553">
                <a:tc rowSpan="2">
                  <a:txBody>
                    <a:bodyPr/>
                    <a:lstStyle/>
                    <a:p>
                      <a:pPr algn="l" fontAlgn="ctr"/>
                      <a:r>
                        <a:rPr lang="es-CO" sz="900" b="1" i="0" u="none" strike="noStrike">
                          <a:solidFill>
                            <a:srgbClr val="000000"/>
                          </a:solidFill>
                          <a:effectLst/>
                          <a:latin typeface="Arial" panose="020B0604020202020204" pitchFamily="34" charset="0"/>
                        </a:rPr>
                        <a:t>Procesos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Suma de Numero Dosis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Suma de Valor Dosis</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238490"/>
                  </a:ext>
                </a:extLst>
              </a:tr>
              <a:tr h="160553">
                <a:tc vMerge="1">
                  <a:txBody>
                    <a:bodyPr/>
                    <a:lstStyle/>
                    <a:p>
                      <a:endParaRPr lang="es-CO"/>
                    </a:p>
                  </a:txBody>
                  <a:tcPr/>
                </a:tc>
                <a:tc>
                  <a:txBody>
                    <a:bodyPr/>
                    <a:lstStyle/>
                    <a:p>
                      <a:pPr algn="ctr" fontAlgn="ctr"/>
                      <a:r>
                        <a:rPr lang="es-CO" sz="900" b="0" i="0" u="none" strike="noStrike">
                          <a:solidFill>
                            <a:srgbClr val="000000"/>
                          </a:solidFill>
                          <a:effectLst/>
                          <a:latin typeface="Arial" panose="020B0604020202020204" pitchFamily="34" charset="0"/>
                        </a:rPr>
                        <a:t>12.784</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125737013</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872128"/>
                  </a:ext>
                </a:extLst>
              </a:tr>
              <a:tr h="160553">
                <a:tc>
                  <a:txBody>
                    <a:bodyPr/>
                    <a:lstStyle/>
                    <a:p>
                      <a:pPr algn="l" fontAlgn="ctr"/>
                      <a:r>
                        <a:rPr lang="es-CO" sz="900" b="1" i="0" u="none" strike="noStrike">
                          <a:solidFill>
                            <a:srgbClr val="000000"/>
                          </a:solidFill>
                          <a:effectLst/>
                          <a:latin typeface="Arial" panose="020B0604020202020204" pitchFamily="34" charset="0"/>
                        </a:rPr>
                        <a:t>Total, general</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12.784</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Arial" panose="020B0604020202020204" pitchFamily="34" charset="0"/>
                        </a:rPr>
                        <a:t>$125,737,013.00</a:t>
                      </a:r>
                    </a:p>
                  </a:txBody>
                  <a:tcPr marL="7812" marR="7812" marT="78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032862"/>
                  </a:ext>
                </a:extLst>
              </a:tr>
            </a:tbl>
          </a:graphicData>
        </a:graphic>
      </p:graphicFrame>
    </p:spTree>
    <p:extLst>
      <p:ext uri="{BB962C8B-B14F-4D97-AF65-F5344CB8AC3E}">
        <p14:creationId xmlns:p14="http://schemas.microsoft.com/office/powerpoint/2010/main" val="419733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631325"/>
            <a:ext cx="7772400" cy="808893"/>
          </a:xfrm>
        </p:spPr>
        <p:txBody>
          <a:bodyPr>
            <a:noAutofit/>
          </a:bodyPr>
          <a:lstStyle/>
          <a:p>
            <a:r>
              <a:rPr lang="es-CO" sz="2800" b="1" dirty="0">
                <a:latin typeface="Arial" pitchFamily="34" charset="0"/>
                <a:cs typeface="Arial" pitchFamily="34" charset="0"/>
              </a:rPr>
              <a:t>PRESUPUESTO INICIAL</a:t>
            </a:r>
            <a:br>
              <a:rPr lang="es-CO" sz="2800" b="1" dirty="0"/>
            </a:br>
            <a:endParaRPr lang="es-ES_tradnl" sz="2800" b="1"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nvGraphicFramePr>
        <p:xfrm>
          <a:off x="1019034" y="2116899"/>
          <a:ext cx="7039116" cy="1077481"/>
        </p:xfrm>
        <a:graphic>
          <a:graphicData uri="http://schemas.openxmlformats.org/drawingml/2006/table">
            <a:tbl>
              <a:tblPr firstRow="1" bandRow="1">
                <a:tableStyleId>{93296810-A885-4BE3-A3E7-6D5BEEA58F35}</a:tableStyleId>
              </a:tblPr>
              <a:tblGrid>
                <a:gridCol w="1913947">
                  <a:extLst>
                    <a:ext uri="{9D8B030D-6E8A-4147-A177-3AD203B41FA5}">
                      <a16:colId xmlns:a16="http://schemas.microsoft.com/office/drawing/2014/main" val="20000"/>
                    </a:ext>
                  </a:extLst>
                </a:gridCol>
                <a:gridCol w="1708030">
                  <a:extLst>
                    <a:ext uri="{9D8B030D-6E8A-4147-A177-3AD203B41FA5}">
                      <a16:colId xmlns:a16="http://schemas.microsoft.com/office/drawing/2014/main" val="20001"/>
                    </a:ext>
                  </a:extLst>
                </a:gridCol>
                <a:gridCol w="1472508">
                  <a:extLst>
                    <a:ext uri="{9D8B030D-6E8A-4147-A177-3AD203B41FA5}">
                      <a16:colId xmlns:a16="http://schemas.microsoft.com/office/drawing/2014/main" val="20002"/>
                    </a:ext>
                  </a:extLst>
                </a:gridCol>
                <a:gridCol w="1944631">
                  <a:extLst>
                    <a:ext uri="{9D8B030D-6E8A-4147-A177-3AD203B41FA5}">
                      <a16:colId xmlns:a16="http://schemas.microsoft.com/office/drawing/2014/main" val="20003"/>
                    </a:ext>
                  </a:extLst>
                </a:gridCol>
              </a:tblGrid>
              <a:tr h="663879">
                <a:tc>
                  <a:txBody>
                    <a:bodyPr/>
                    <a:lstStyle/>
                    <a:p>
                      <a:pPr algn="ctr"/>
                      <a:r>
                        <a:rPr lang="es-CO" sz="1600" dirty="0">
                          <a:solidFill>
                            <a:schemeClr val="tx1"/>
                          </a:solidFill>
                          <a:latin typeface="Arial" pitchFamily="34" charset="0"/>
                          <a:cs typeface="Arial" pitchFamily="34" charset="0"/>
                        </a:rPr>
                        <a:t>PRESUPUESTO INICIAL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600" dirty="0">
                          <a:solidFill>
                            <a:schemeClr val="tx1"/>
                          </a:solidFill>
                          <a:latin typeface="Arial" pitchFamily="34" charset="0"/>
                          <a:cs typeface="Arial" pitchFamily="34" charset="0"/>
                        </a:rPr>
                        <a:t>ADICIÓN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600" dirty="0">
                          <a:solidFill>
                            <a:schemeClr val="tx1"/>
                          </a:solidFill>
                          <a:latin typeface="Arial" pitchFamily="34" charset="0"/>
                          <a:cs typeface="Arial" pitchFamily="34" charset="0"/>
                        </a:rPr>
                        <a:t>REDUCCIÓN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600" dirty="0">
                          <a:solidFill>
                            <a:schemeClr val="tx1"/>
                          </a:solidFill>
                          <a:latin typeface="Arial" pitchFamily="34" charset="0"/>
                          <a:cs typeface="Arial" pitchFamily="34" charset="0"/>
                        </a:rPr>
                        <a:t>PRESUPUESTO DEFINITIVO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13602">
                <a:tc>
                  <a:txBody>
                    <a:bodyPr/>
                    <a:lstStyle/>
                    <a:p>
                      <a:pPr algn="ctr"/>
                      <a:r>
                        <a:rPr lang="es-CO" sz="1600" b="1" dirty="0">
                          <a:solidFill>
                            <a:schemeClr val="tx1"/>
                          </a:solidFill>
                          <a:latin typeface="Arial" pitchFamily="34" charset="0"/>
                          <a:cs typeface="Arial" pitchFamily="34" charset="0"/>
                        </a:rPr>
                        <a:t>$ 7,261,061,910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CO" sz="1600" b="1" dirty="0">
                          <a:solidFill>
                            <a:schemeClr val="tx1"/>
                          </a:solidFill>
                          <a:latin typeface="Arial" pitchFamily="34" charset="0"/>
                          <a:cs typeface="Arial" pitchFamily="34" charset="0"/>
                        </a:rPr>
                        <a:t>$ 550,276,063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CO" sz="1600" b="1" dirty="0">
                          <a:solidFill>
                            <a:schemeClr val="tx1"/>
                          </a:solidFill>
                          <a:latin typeface="Arial" pitchFamily="34" charset="0"/>
                          <a:cs typeface="Arial"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CO" sz="1600" b="1" dirty="0">
                          <a:solidFill>
                            <a:schemeClr val="tx1"/>
                          </a:solidFill>
                          <a:latin typeface="Arial" pitchFamily="34" charset="0"/>
                          <a:cs typeface="Arial" pitchFamily="34" charset="0"/>
                        </a:rPr>
                        <a:t>$ 7,811,337,973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Título 1"/>
          <p:cNvSpPr txBox="1">
            <a:spLocks/>
          </p:cNvSpPr>
          <p:nvPr/>
        </p:nvSpPr>
        <p:spPr>
          <a:xfrm>
            <a:off x="6841475" y="326597"/>
            <a:ext cx="1938969" cy="731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CO" sz="2800" b="1" dirty="0"/>
            </a:br>
            <a:endParaRPr lang="es-ES_tradnl" sz="2800"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nvGraphicFramePr>
        <p:xfrm>
          <a:off x="2624061" y="3685262"/>
          <a:ext cx="3704809" cy="2003118"/>
        </p:xfrm>
        <a:graphic>
          <a:graphicData uri="http://schemas.openxmlformats.org/drawingml/2006/table">
            <a:tbl>
              <a:tblPr firstRow="1" bandRow="1">
                <a:tableStyleId>{93296810-A885-4BE3-A3E7-6D5BEEA58F35}</a:tableStyleId>
              </a:tblPr>
              <a:tblGrid>
                <a:gridCol w="1956179">
                  <a:extLst>
                    <a:ext uri="{9D8B030D-6E8A-4147-A177-3AD203B41FA5}">
                      <a16:colId xmlns:a16="http://schemas.microsoft.com/office/drawing/2014/main" val="20000"/>
                    </a:ext>
                  </a:extLst>
                </a:gridCol>
                <a:gridCol w="1748630">
                  <a:extLst>
                    <a:ext uri="{9D8B030D-6E8A-4147-A177-3AD203B41FA5}">
                      <a16:colId xmlns:a16="http://schemas.microsoft.com/office/drawing/2014/main" val="20001"/>
                    </a:ext>
                  </a:extLst>
                </a:gridCol>
              </a:tblGrid>
              <a:tr h="340236">
                <a:tc gridSpan="2">
                  <a:txBody>
                    <a:bodyPr/>
                    <a:lstStyle/>
                    <a:p>
                      <a:pPr algn="ctr"/>
                      <a:r>
                        <a:rPr lang="es-CO" sz="1400" dirty="0">
                          <a:solidFill>
                            <a:schemeClr val="tx1"/>
                          </a:solidFill>
                          <a:latin typeface="Arial" pitchFamily="34" charset="0"/>
                          <a:cs typeface="Arial" pitchFamily="34" charset="0"/>
                        </a:rPr>
                        <a:t>ADICIÓN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s-CO" dirty="0"/>
                    </a:p>
                  </a:txBody>
                  <a:tcPr/>
                </a:tc>
                <a:extLst>
                  <a:ext uri="{0D108BD9-81ED-4DB2-BD59-A6C34878D82A}">
                    <a16:rowId xmlns:a16="http://schemas.microsoft.com/office/drawing/2014/main" val="10000"/>
                  </a:ext>
                </a:extLst>
              </a:tr>
              <a:tr h="554294">
                <a:tc>
                  <a:txBody>
                    <a:bodyPr/>
                    <a:lstStyle/>
                    <a:p>
                      <a:r>
                        <a:rPr lang="es-CO" sz="1400" b="1" dirty="0">
                          <a:solidFill>
                            <a:schemeClr val="tx1"/>
                          </a:solidFill>
                          <a:latin typeface="Arial" pitchFamily="34" charset="0"/>
                          <a:cs typeface="Arial" pitchFamily="34" charset="0"/>
                        </a:rPr>
                        <a:t>DISPONIBILIDAD INICIAL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CO" sz="1400" b="1" dirty="0">
                          <a:solidFill>
                            <a:schemeClr val="tx1"/>
                          </a:solidFill>
                          <a:latin typeface="Arial" pitchFamily="34" charset="0"/>
                          <a:cs typeface="Arial" pitchFamily="34" charset="0"/>
                        </a:rPr>
                        <a:t>$ 39,770,286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4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solidFill>
                            <a:schemeClr val="tx1"/>
                          </a:solidFill>
                          <a:latin typeface="Arial" pitchFamily="34" charset="0"/>
                          <a:cs typeface="Arial" pitchFamily="34" charset="0"/>
                        </a:rPr>
                        <a:t>PIC</a:t>
                      </a:r>
                      <a:r>
                        <a:rPr lang="es-CO" sz="1400" b="1" baseline="0" dirty="0">
                          <a:solidFill>
                            <a:schemeClr val="tx1"/>
                          </a:solidFill>
                          <a:latin typeface="Arial" pitchFamily="34" charset="0"/>
                          <a:cs typeface="Arial" pitchFamily="34" charset="0"/>
                        </a:rPr>
                        <a:t> DPTO Y MUNICIPIO</a:t>
                      </a:r>
                      <a:endParaRPr lang="es-CO" sz="14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CO" sz="1400" b="1" dirty="0">
                          <a:solidFill>
                            <a:schemeClr val="tx1"/>
                          </a:solidFill>
                          <a:latin typeface="Arial" pitchFamily="34" charset="0"/>
                          <a:cs typeface="Arial" pitchFamily="34" charset="0"/>
                        </a:rPr>
                        <a:t>$ 302,179,370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4294">
                <a:tc>
                  <a:txBody>
                    <a:bodyPr/>
                    <a:lstStyle/>
                    <a:p>
                      <a:r>
                        <a:rPr lang="es-CO" sz="1400" b="1" dirty="0">
                          <a:solidFill>
                            <a:schemeClr val="tx1"/>
                          </a:solidFill>
                          <a:latin typeface="Arial" pitchFamily="34" charset="0"/>
                          <a:cs typeface="Arial" pitchFamily="34" charset="0"/>
                        </a:rPr>
                        <a:t>SUBSIDIO A LA OFERTA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CO" sz="1400" b="1" dirty="0">
                          <a:solidFill>
                            <a:schemeClr val="tx1"/>
                          </a:solidFill>
                          <a:latin typeface="Arial" pitchFamily="34" charset="0"/>
                          <a:cs typeface="Arial" pitchFamily="34" charset="0"/>
                        </a:rPr>
                        <a:t>$ 208,326,407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4 CuadroTexto"/>
          <p:cNvSpPr txBox="1"/>
          <p:nvPr/>
        </p:nvSpPr>
        <p:spPr>
          <a:xfrm>
            <a:off x="3670479" y="368942"/>
            <a:ext cx="5718645" cy="646331"/>
          </a:xfrm>
          <a:prstGeom prst="rect">
            <a:avLst/>
          </a:prstGeom>
          <a:noFill/>
        </p:spPr>
        <p:txBody>
          <a:bodyPr wrap="square" rtlCol="0">
            <a:spAutoFit/>
          </a:bodyPr>
          <a:lstStyle/>
          <a:p>
            <a:pPr algn="ctr"/>
            <a:r>
              <a:rPr lang="en-US" sz="3600" b="1" dirty="0">
                <a:solidFill>
                  <a:srgbClr val="C00000"/>
                </a:solidFill>
                <a:latin typeface="Arial" pitchFamily="34" charset="0"/>
                <a:cs typeface="Arial" pitchFamily="34" charset="0"/>
              </a:rPr>
              <a:t>PRESUPUESTO 2022</a:t>
            </a:r>
            <a:endParaRPr lang="es-CO"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19539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859685" y="3888481"/>
          <a:ext cx="7504621" cy="1202288"/>
        </p:xfrm>
        <a:graphic>
          <a:graphicData uri="http://schemas.openxmlformats.org/drawingml/2006/table">
            <a:tbl>
              <a:tblPr firstRow="1" bandRow="1">
                <a:tableStyleId>{93296810-A885-4BE3-A3E7-6D5BEEA58F35}</a:tableStyleId>
              </a:tblPr>
              <a:tblGrid>
                <a:gridCol w="1482682">
                  <a:extLst>
                    <a:ext uri="{9D8B030D-6E8A-4147-A177-3AD203B41FA5}">
                      <a16:colId xmlns:a16="http://schemas.microsoft.com/office/drawing/2014/main" val="20000"/>
                    </a:ext>
                  </a:extLst>
                </a:gridCol>
                <a:gridCol w="1972056">
                  <a:extLst>
                    <a:ext uri="{9D8B030D-6E8A-4147-A177-3AD203B41FA5}">
                      <a16:colId xmlns:a16="http://schemas.microsoft.com/office/drawing/2014/main" val="20001"/>
                    </a:ext>
                  </a:extLst>
                </a:gridCol>
                <a:gridCol w="966546">
                  <a:extLst>
                    <a:ext uri="{9D8B030D-6E8A-4147-A177-3AD203B41FA5}">
                      <a16:colId xmlns:a16="http://schemas.microsoft.com/office/drawing/2014/main" val="20002"/>
                    </a:ext>
                  </a:extLst>
                </a:gridCol>
                <a:gridCol w="2137262">
                  <a:extLst>
                    <a:ext uri="{9D8B030D-6E8A-4147-A177-3AD203B41FA5}">
                      <a16:colId xmlns:a16="http://schemas.microsoft.com/office/drawing/2014/main" val="20003"/>
                    </a:ext>
                  </a:extLst>
                </a:gridCol>
                <a:gridCol w="946075">
                  <a:extLst>
                    <a:ext uri="{9D8B030D-6E8A-4147-A177-3AD203B41FA5}">
                      <a16:colId xmlns:a16="http://schemas.microsoft.com/office/drawing/2014/main" val="20004"/>
                    </a:ext>
                  </a:extLst>
                </a:gridCol>
              </a:tblGrid>
              <a:tr h="562208">
                <a:tc rowSpan="2">
                  <a:txBody>
                    <a:bodyPr/>
                    <a:lstStyle/>
                    <a:p>
                      <a:pPr algn="ctr"/>
                      <a:r>
                        <a:rPr lang="es-CO" b="1" baseline="0" dirty="0">
                          <a:solidFill>
                            <a:schemeClr val="tx1"/>
                          </a:solidFill>
                          <a:latin typeface="Arial" pitchFamily="34" charset="0"/>
                          <a:cs typeface="Arial" pitchFamily="34" charset="0"/>
                        </a:rPr>
                        <a:t>31 DE DICIEMBRE</a:t>
                      </a:r>
                      <a:endParaRPr lang="es-CO"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INGRESOS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GASTOS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517793">
                <a:tc vMerge="1">
                  <a:txBody>
                    <a:bodyPr/>
                    <a:lstStyle/>
                    <a:p>
                      <a:endParaRPr lang="es-CO" dirty="0"/>
                    </a:p>
                  </a:txBody>
                  <a:tcPr/>
                </a:tc>
                <a:tc>
                  <a:txBody>
                    <a:bodyPr/>
                    <a:lstStyle/>
                    <a:p>
                      <a:pPr algn="ctr"/>
                      <a:r>
                        <a:rPr lang="es-CO" b="0" dirty="0">
                          <a:solidFill>
                            <a:schemeClr val="tx1"/>
                          </a:solidFill>
                          <a:latin typeface="Arial" pitchFamily="34" charset="0"/>
                          <a:cs typeface="Arial" pitchFamily="34" charset="0"/>
                        </a:rPr>
                        <a:t>$</a:t>
                      </a:r>
                      <a:r>
                        <a:rPr lang="es-CO" sz="1800" b="1" i="0" u="none" strike="noStrike" dirty="0">
                          <a:solidFill>
                            <a:srgbClr val="000000"/>
                          </a:solidFill>
                          <a:effectLst/>
                          <a:latin typeface="Arial" panose="020B0604020202020204" pitchFamily="34" charset="0"/>
                        </a:rPr>
                        <a:t>7,514,503,501</a:t>
                      </a:r>
                      <a:r>
                        <a:rPr lang="es-CO" b="0" dirty="0">
                          <a:solidFill>
                            <a:schemeClr val="tx1"/>
                          </a:solidFill>
                          <a:latin typeface="Arial" pitchFamily="34" charset="0"/>
                          <a:cs typeface="Arial" pitchFamily="34" charset="0"/>
                        </a:rPr>
                        <a:t>    </a:t>
                      </a:r>
                    </a:p>
                    <a:p>
                      <a:pPr algn="ctr"/>
                      <a:endParaRPr lang="es-CO"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b="0" dirty="0">
                          <a:solidFill>
                            <a:schemeClr val="tx1"/>
                          </a:solidFill>
                          <a:latin typeface="Arial" pitchFamily="34" charset="0"/>
                          <a:cs typeface="Arial" pitchFamily="34" charset="0"/>
                        </a:rPr>
                        <a:t>96.1%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b="0" dirty="0">
                          <a:solidFill>
                            <a:schemeClr val="tx1"/>
                          </a:solidFill>
                          <a:latin typeface="Arial" pitchFamily="34" charset="0"/>
                          <a:cs typeface="Arial" pitchFamily="34" charset="0"/>
                        </a:rPr>
                        <a:t> $</a:t>
                      </a:r>
                      <a:r>
                        <a:rPr lang="es-CO" sz="1800" b="1" i="0" u="none" strike="noStrike" dirty="0">
                          <a:solidFill>
                            <a:srgbClr val="000000"/>
                          </a:solidFill>
                          <a:effectLst/>
                          <a:latin typeface="Arial" panose="020B0604020202020204" pitchFamily="34" charset="0"/>
                          <a:cs typeface="Arial" panose="020B0604020202020204" pitchFamily="34" charset="0"/>
                        </a:rPr>
                        <a:t>7,513,110,195</a:t>
                      </a:r>
                      <a:endParaRPr lang="es-CO" b="0" dirty="0">
                        <a:solidFill>
                          <a:schemeClr val="tx1"/>
                        </a:solidFill>
                        <a:latin typeface="Arial" pitchFamily="34" charset="0"/>
                        <a:cs typeface="Arial" pitchFamily="34" charset="0"/>
                      </a:endParaRPr>
                    </a:p>
                    <a:p>
                      <a:pPr algn="ctr"/>
                      <a:endParaRPr lang="es-CO"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b="0">
                          <a:solidFill>
                            <a:schemeClr val="tx1"/>
                          </a:solidFill>
                          <a:latin typeface="Arial" pitchFamily="34" charset="0"/>
                          <a:cs typeface="Arial" pitchFamily="34" charset="0"/>
                        </a:rPr>
                        <a:t>96.1%</a:t>
                      </a:r>
                      <a:endParaRPr lang="es-CO"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5" name="Título 1"/>
          <p:cNvSpPr txBox="1">
            <a:spLocks/>
          </p:cNvSpPr>
          <p:nvPr/>
        </p:nvSpPr>
        <p:spPr>
          <a:xfrm>
            <a:off x="859683" y="1432472"/>
            <a:ext cx="7772400" cy="808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solidFill>
                  <a:srgbClr val="C00000"/>
                </a:solidFill>
                <a:latin typeface="Arial" pitchFamily="34" charset="0"/>
                <a:cs typeface="Arial" pitchFamily="34" charset="0"/>
              </a:rPr>
              <a:t>COMPORTAMIENTO VIGENCIA</a:t>
            </a:r>
            <a:br>
              <a:rPr lang="es-CO" sz="2800" b="1" dirty="0">
                <a:solidFill>
                  <a:srgbClr val="C00000"/>
                </a:solidFill>
                <a:latin typeface="Arial" pitchFamily="34" charset="0"/>
                <a:cs typeface="Arial" pitchFamily="34" charset="0"/>
              </a:rPr>
            </a:br>
            <a:endParaRPr lang="es-ES_tradnl" sz="2800" b="1" dirty="0">
              <a:solidFill>
                <a:srgbClr val="C00000"/>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nvGraphicFramePr>
        <p:xfrm>
          <a:off x="3268337" y="2397209"/>
          <a:ext cx="2702804" cy="1010920"/>
        </p:xfrm>
        <a:graphic>
          <a:graphicData uri="http://schemas.openxmlformats.org/drawingml/2006/table">
            <a:tbl>
              <a:tblPr firstRow="1" bandRow="1">
                <a:tableStyleId>{93296810-A885-4BE3-A3E7-6D5BEEA58F35}</a:tableStyleId>
              </a:tblPr>
              <a:tblGrid>
                <a:gridCol w="2702804">
                  <a:extLst>
                    <a:ext uri="{9D8B030D-6E8A-4147-A177-3AD203B41FA5}">
                      <a16:colId xmlns:a16="http://schemas.microsoft.com/office/drawing/2014/main" val="20000"/>
                    </a:ext>
                  </a:extLst>
                </a:gridCol>
              </a:tblGrid>
              <a:tr h="370840">
                <a:tc>
                  <a:txBody>
                    <a:bodyPr/>
                    <a:lstStyle/>
                    <a:p>
                      <a:pPr algn="ctr"/>
                      <a:r>
                        <a:rPr lang="es-CO" sz="1800" dirty="0">
                          <a:solidFill>
                            <a:schemeClr val="tx1"/>
                          </a:solidFill>
                          <a:latin typeface="Arial" pitchFamily="34" charset="0"/>
                          <a:cs typeface="Arial" pitchFamily="34" charset="0"/>
                        </a:rPr>
                        <a:t>PRESUPUESTO</a:t>
                      </a:r>
                      <a:r>
                        <a:rPr lang="es-CO" sz="1800" baseline="0" dirty="0">
                          <a:solidFill>
                            <a:schemeClr val="tx1"/>
                          </a:solidFill>
                          <a:latin typeface="Arial" pitchFamily="34" charset="0"/>
                          <a:cs typeface="Arial" pitchFamily="34" charset="0"/>
                        </a:rPr>
                        <a:t> DEFINITIVO</a:t>
                      </a:r>
                      <a:endParaRPr lang="es-CO"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0840">
                <a:tc>
                  <a:txBody>
                    <a:bodyPr/>
                    <a:lstStyle/>
                    <a:p>
                      <a:pPr algn="ctr"/>
                      <a:r>
                        <a:rPr lang="es-CO" sz="1800" b="1" dirty="0">
                          <a:solidFill>
                            <a:schemeClr val="tx1"/>
                          </a:solidFill>
                          <a:latin typeface="Arial" pitchFamily="34" charset="0"/>
                          <a:cs typeface="Arial" pitchFamily="34" charset="0"/>
                        </a:rPr>
                        <a:t>$ 7,811,337,973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762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0312" y="365127"/>
            <a:ext cx="5045037" cy="614588"/>
          </a:xfrm>
        </p:spPr>
        <p:txBody>
          <a:bodyPr>
            <a:normAutofit fontScale="90000"/>
          </a:bodyPr>
          <a:lstStyle/>
          <a:p>
            <a:pPr algn="ctr"/>
            <a:r>
              <a:rPr lang="es-CO" sz="2400" b="1" dirty="0">
                <a:solidFill>
                  <a:srgbClr val="C00000"/>
                </a:solidFill>
                <a:latin typeface="Arial" pitchFamily="34" charset="0"/>
                <a:cs typeface="Arial" pitchFamily="34" charset="0"/>
              </a:rPr>
              <a:t>OBLIGACIONES ACUMULADAS </a:t>
            </a:r>
            <a:br>
              <a:rPr lang="es-CO" sz="2400" b="1" dirty="0">
                <a:solidFill>
                  <a:srgbClr val="C00000"/>
                </a:solidFill>
                <a:latin typeface="Arial" pitchFamily="34" charset="0"/>
                <a:cs typeface="Arial" pitchFamily="34" charset="0"/>
              </a:rPr>
            </a:br>
            <a:r>
              <a:rPr lang="es-CO" sz="2400" b="1" dirty="0">
                <a:solidFill>
                  <a:srgbClr val="C00000"/>
                </a:solidFill>
                <a:latin typeface="Arial" pitchFamily="34" charset="0"/>
                <a:cs typeface="Arial" pitchFamily="34" charset="0"/>
              </a:rPr>
              <a:t>31 DICIEMBRE</a:t>
            </a:r>
          </a:p>
        </p:txBody>
      </p:sp>
      <p:graphicFrame>
        <p:nvGraphicFramePr>
          <p:cNvPr id="3" name="Tabla 2"/>
          <p:cNvGraphicFramePr>
            <a:graphicFrameLocks noGrp="1"/>
          </p:cNvGraphicFramePr>
          <p:nvPr/>
        </p:nvGraphicFramePr>
        <p:xfrm>
          <a:off x="991673" y="1607970"/>
          <a:ext cx="7070503" cy="4558665"/>
        </p:xfrm>
        <a:graphic>
          <a:graphicData uri="http://schemas.openxmlformats.org/drawingml/2006/table">
            <a:tbl>
              <a:tblPr/>
              <a:tblGrid>
                <a:gridCol w="1245327">
                  <a:extLst>
                    <a:ext uri="{9D8B030D-6E8A-4147-A177-3AD203B41FA5}">
                      <a16:colId xmlns:a16="http://schemas.microsoft.com/office/drawing/2014/main" val="20000"/>
                    </a:ext>
                  </a:extLst>
                </a:gridCol>
                <a:gridCol w="3195244">
                  <a:extLst>
                    <a:ext uri="{9D8B030D-6E8A-4147-A177-3AD203B41FA5}">
                      <a16:colId xmlns:a16="http://schemas.microsoft.com/office/drawing/2014/main" val="20001"/>
                    </a:ext>
                  </a:extLst>
                </a:gridCol>
                <a:gridCol w="1314966">
                  <a:extLst>
                    <a:ext uri="{9D8B030D-6E8A-4147-A177-3AD203B41FA5}">
                      <a16:colId xmlns:a16="http://schemas.microsoft.com/office/drawing/2014/main" val="20002"/>
                    </a:ext>
                  </a:extLst>
                </a:gridCol>
                <a:gridCol w="1314966">
                  <a:extLst>
                    <a:ext uri="{9D8B030D-6E8A-4147-A177-3AD203B41FA5}">
                      <a16:colId xmlns:a16="http://schemas.microsoft.com/office/drawing/2014/main" val="20003"/>
                    </a:ext>
                  </a:extLst>
                </a:gridCol>
              </a:tblGrid>
              <a:tr h="304800">
                <a:tc>
                  <a:txBody>
                    <a:bodyPr/>
                    <a:lstStyle/>
                    <a:p>
                      <a:pPr algn="ctr" fontAlgn="ctr"/>
                      <a:r>
                        <a:rPr lang="es-CO" sz="1100" b="1" i="0" u="none" strike="noStrike" dirty="0">
                          <a:solidFill>
                            <a:srgbClr val="000000"/>
                          </a:solidFill>
                          <a:effectLst/>
                          <a:latin typeface="Arial" panose="020B0604020202020204" pitchFamily="34" charset="0"/>
                          <a:cs typeface="Arial" panose="020B0604020202020204" pitchFamily="34" charset="0"/>
                        </a:rPr>
                        <a:t>CODIGO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100" b="1" i="0" u="none" strike="noStrike" dirty="0">
                          <a:solidFill>
                            <a:srgbClr val="000000"/>
                          </a:solidFill>
                          <a:effectLst/>
                          <a:latin typeface="Arial" panose="020B0604020202020204" pitchFamily="34" charset="0"/>
                          <a:cs typeface="Arial" panose="020B0604020202020204" pitchFamily="34" charset="0"/>
                        </a:rPr>
                        <a:t>NOMBRE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100" b="1" i="0" u="none" strike="noStrike" dirty="0">
                          <a:solidFill>
                            <a:srgbClr val="000000"/>
                          </a:solidFill>
                          <a:effectLst/>
                          <a:latin typeface="Arial" panose="020B0604020202020204" pitchFamily="34" charset="0"/>
                          <a:cs typeface="Arial" panose="020B0604020202020204" pitchFamily="34" charset="0"/>
                        </a:rPr>
                        <a:t> PRESPUESTO DEFINITIVO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100" b="1" i="0" u="none" strike="noStrike" dirty="0">
                          <a:solidFill>
                            <a:srgbClr val="000000"/>
                          </a:solidFill>
                          <a:effectLst/>
                          <a:latin typeface="Arial" panose="020B0604020202020204" pitchFamily="34" charset="0"/>
                          <a:cs typeface="Arial" panose="020B0604020202020204" pitchFamily="34" charset="0"/>
                        </a:rPr>
                        <a:t> OBLIGACIONES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90500">
                <a:tc>
                  <a:txBody>
                    <a:bodyPr/>
                    <a:lstStyle/>
                    <a:p>
                      <a:pPr algn="l" fontAlgn="ctr"/>
                      <a:r>
                        <a:rPr lang="es-CO" sz="1100" b="1" i="0" u="none" strike="noStrike" dirty="0">
                          <a:solidFill>
                            <a:srgbClr val="000000"/>
                          </a:solidFill>
                          <a:effectLst/>
                          <a:latin typeface="Arial" panose="020B0604020202020204" pitchFamily="34" charset="0"/>
                          <a:cs typeface="Arial" panose="020B0604020202020204" pitchFamily="34" charset="0"/>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1" i="0" u="none" strike="noStrike" dirty="0">
                          <a:solidFill>
                            <a:srgbClr val="000000"/>
                          </a:solidFill>
                          <a:effectLst/>
                          <a:latin typeface="Arial" panose="020B0604020202020204" pitchFamily="34" charset="0"/>
                          <a:cs typeface="Arial" panose="020B0604020202020204" pitchFamily="34" charset="0"/>
                        </a:rPr>
                        <a:t>GASTOS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1" i="0" u="none" strike="noStrike">
                          <a:solidFill>
                            <a:srgbClr val="000000"/>
                          </a:solidFill>
                          <a:effectLst/>
                          <a:latin typeface="Arial" panose="020B0604020202020204" pitchFamily="34" charset="0"/>
                          <a:cs typeface="Arial" panose="020B0604020202020204" pitchFamily="34" charset="0"/>
                        </a:rPr>
                        <a:t>    7,811,337,973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1" i="0" u="none" strike="noStrike">
                          <a:solidFill>
                            <a:srgbClr val="000000"/>
                          </a:solidFill>
                          <a:effectLst/>
                          <a:latin typeface="Arial" panose="020B0604020202020204" pitchFamily="34" charset="0"/>
                          <a:cs typeface="Arial" panose="020B0604020202020204" pitchFamily="34" charset="0"/>
                        </a:rPr>
                        <a:t>    7,513,110,195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0500">
                <a:tc>
                  <a:txBody>
                    <a:bodyPr/>
                    <a:lstStyle/>
                    <a:p>
                      <a:pPr algn="l" fontAlgn="ctr"/>
                      <a:r>
                        <a:rPr lang="es-CO" sz="1100" b="1" i="0" u="none" strike="noStrike" dirty="0">
                          <a:solidFill>
                            <a:srgbClr val="000000"/>
                          </a:solidFill>
                          <a:effectLst/>
                          <a:latin typeface="Arial" panose="020B0604020202020204" pitchFamily="34" charset="0"/>
                          <a:cs typeface="Arial" panose="020B0604020202020204" pitchFamily="34" charset="0"/>
                        </a:rPr>
                        <a:t>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1" i="0" u="none" strike="noStrike" dirty="0">
                          <a:solidFill>
                            <a:srgbClr val="000000"/>
                          </a:solidFill>
                          <a:effectLst/>
                          <a:latin typeface="Arial" panose="020B0604020202020204" pitchFamily="34" charset="0"/>
                          <a:cs typeface="Arial" panose="020B0604020202020204" pitchFamily="34" charset="0"/>
                        </a:rPr>
                        <a:t>FUNCIONAMIENTO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1" i="0" u="none" strike="noStrike">
                          <a:solidFill>
                            <a:srgbClr val="000000"/>
                          </a:solidFill>
                          <a:effectLst/>
                          <a:latin typeface="Arial" panose="020B0604020202020204" pitchFamily="34" charset="0"/>
                          <a:cs typeface="Arial" panose="020B0604020202020204" pitchFamily="34" charset="0"/>
                        </a:rPr>
                        <a:t>    6,597,912,126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1" i="0" u="none" strike="noStrike">
                          <a:solidFill>
                            <a:srgbClr val="000000"/>
                          </a:solidFill>
                          <a:effectLst/>
                          <a:latin typeface="Arial" panose="020B0604020202020204" pitchFamily="34" charset="0"/>
                          <a:cs typeface="Arial" panose="020B0604020202020204" pitchFamily="34" charset="0"/>
                        </a:rPr>
                        <a:t>    6,405,814,086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GASTOS DE PERSONAL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1,398,015,030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1,333,517,939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ADQUISICION DE BIENES Y SERVICIOS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5,098,063,368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4,970,719,093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ADQUISICIONES DIFERENTES DE ACTIVOS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5,098,063,368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4,970,719,093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MATERIALES Y SUMINISTROS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270,200,000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256,589,839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ADQUISICION DE SERVICIOS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4,569,611,353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4,455,877,238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2.1.2.02.02.006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Servicios Públicos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131,566,240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131,543,270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2.1.2.02.02.008.1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Adquisiciones de servicios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281,064,874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268,109,523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r h="3048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2.1.2.02.02.008.2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Servicios de mantenimiento, reparación e instalación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444,985,664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423,121,005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2.1.2.02.02.008.3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Sindicato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12,572,818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11,472,116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2.1.2.02.02.009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dirty="0">
                          <a:solidFill>
                            <a:srgbClr val="000000"/>
                          </a:solidFill>
                          <a:effectLst/>
                          <a:latin typeface="Arial" panose="020B0604020202020204" pitchFamily="34" charset="0"/>
                          <a:cs typeface="Arial" panose="020B0604020202020204" pitchFamily="34" charset="0"/>
                        </a:rPr>
                        <a:t>Servicios para la comunidad, sociales y personales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3,699,421,758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3,621,631,324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2"/>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2.1.2.02.03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CUENTAS POR PAGAR DE VIGENCIAS ANTERIORES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258,252,015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258,252,015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3"/>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TRANSFERENCIAS CORRIENTES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91,907,833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91,652,047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4"/>
                  </a:ext>
                </a:extLst>
              </a:tr>
              <a:tr h="3048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GASTOS POR TRIBUTOS, TASAS, CONTRIBUCIONES, MULTAS, SANCIONES E INTERESES DE MORA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9,925,895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9,925,895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5"/>
                  </a:ext>
                </a:extLst>
              </a:tr>
              <a:tr h="190500">
                <a:tc>
                  <a:txBody>
                    <a:bodyPr/>
                    <a:lstStyle/>
                    <a:p>
                      <a:pPr algn="l" fontAlgn="ctr"/>
                      <a:r>
                        <a:rPr lang="es-CO" sz="11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1" i="0" u="none" strike="noStrike">
                          <a:solidFill>
                            <a:srgbClr val="000000"/>
                          </a:solidFill>
                          <a:effectLst/>
                          <a:latin typeface="Arial" panose="020B0604020202020204" pitchFamily="34" charset="0"/>
                          <a:cs typeface="Arial" panose="020B0604020202020204" pitchFamily="34" charset="0"/>
                        </a:rPr>
                        <a:t>GASTOS DE OPERACION COMERCIAL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1" i="0" u="none" strike="noStrike">
                          <a:solidFill>
                            <a:srgbClr val="000000"/>
                          </a:solidFill>
                          <a:effectLst/>
                          <a:latin typeface="Arial" panose="020B0604020202020204" pitchFamily="34" charset="0"/>
                          <a:cs typeface="Arial" panose="020B0604020202020204" pitchFamily="34" charset="0"/>
                        </a:rPr>
                        <a:t>    1,213,425,847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1" i="0" u="none" strike="noStrike" dirty="0">
                          <a:solidFill>
                            <a:srgbClr val="000000"/>
                          </a:solidFill>
                          <a:effectLst/>
                          <a:latin typeface="Arial" panose="020B0604020202020204" pitchFamily="34" charset="0"/>
                          <a:cs typeface="Arial" panose="020B0604020202020204" pitchFamily="34" charset="0"/>
                        </a:rPr>
                        <a:t>    1,107,296,109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6"/>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2.4.5.01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MATERIALES Y SUMINISTROS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a:solidFill>
                            <a:srgbClr val="000000"/>
                          </a:solidFill>
                          <a:effectLst/>
                          <a:latin typeface="Arial" panose="020B0604020202020204" pitchFamily="34" charset="0"/>
                          <a:cs typeface="Arial" panose="020B0604020202020204" pitchFamily="34" charset="0"/>
                        </a:rPr>
                        <a:t>          1,198,756,407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1,092,626,669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7"/>
                  </a:ext>
                </a:extLst>
              </a:tr>
              <a:tr h="190500">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2.4.5.02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100" b="0" i="0" u="none" strike="noStrike">
                          <a:solidFill>
                            <a:srgbClr val="000000"/>
                          </a:solidFill>
                          <a:effectLst/>
                          <a:latin typeface="Arial" panose="020B0604020202020204" pitchFamily="34" charset="0"/>
                          <a:cs typeface="Arial" panose="020B0604020202020204" pitchFamily="34" charset="0"/>
                        </a:rPr>
                        <a:t>CUENTAS POR PAGAR DE VIGENCIAS ANTERIORES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CO" sz="1100" b="0" i="0" u="none" strike="noStrike">
                          <a:solidFill>
                            <a:srgbClr val="000000"/>
                          </a:solidFill>
                          <a:effectLst/>
                          <a:latin typeface="Arial" panose="020B0604020202020204" pitchFamily="34" charset="0"/>
                          <a:cs typeface="Arial" panose="020B0604020202020204" pitchFamily="34" charset="0"/>
                        </a:rPr>
                        <a:t>               14,669,440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fontAlgn="b"/>
                      <a:r>
                        <a:rPr lang="es-CO" sz="1100" b="0" i="0" u="none" strike="noStrike" dirty="0">
                          <a:solidFill>
                            <a:srgbClr val="000000"/>
                          </a:solidFill>
                          <a:effectLst/>
                          <a:latin typeface="Arial" panose="020B0604020202020204" pitchFamily="34" charset="0"/>
                          <a:cs typeface="Arial" panose="020B0604020202020204" pitchFamily="34" charset="0"/>
                        </a:rPr>
                        <a:t>               14,669,440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69389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xfrm>
            <a:off x="3984171" y="510647"/>
            <a:ext cx="4498521" cy="84160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200" b="1" dirty="0">
                <a:solidFill>
                  <a:srgbClr val="C00000"/>
                </a:solidFill>
                <a:latin typeface="Arial" pitchFamily="34" charset="0"/>
                <a:cs typeface="Arial" pitchFamily="34" charset="0"/>
              </a:rPr>
              <a:t>VARIACIÓN OBLIGACIONES</a:t>
            </a:r>
          </a:p>
        </p:txBody>
      </p:sp>
      <p:graphicFrame>
        <p:nvGraphicFramePr>
          <p:cNvPr id="5" name="Marcador de contenido 4"/>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868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6313" y="4949336"/>
            <a:ext cx="6858000" cy="1248264"/>
          </a:xfrm>
        </p:spPr>
        <p:txBody>
          <a:bodyPr>
            <a:noAutofit/>
          </a:bodyPr>
          <a:lstStyle/>
          <a:p>
            <a:r>
              <a:rPr lang="es-CO" b="1" dirty="0">
                <a:latin typeface="Arial" panose="020B0604020202020204" pitchFamily="34" charset="0"/>
                <a:cs typeface="Arial" panose="020B0604020202020204" pitchFamily="34" charset="0"/>
              </a:rPr>
              <a:t>INFORME GENERAL GESTIÓN </a:t>
            </a:r>
            <a:endParaRPr lang="es-ES_tradnl" b="1" dirty="0">
              <a:latin typeface="Arial" panose="020B0604020202020204" pitchFamily="34" charset="0"/>
              <a:cs typeface="Arial" panose="020B0604020202020204" pitchFamily="34" charset="0"/>
            </a:endParaRPr>
          </a:p>
          <a:p>
            <a:r>
              <a:rPr lang="es-ES_tradnl" b="1" dirty="0">
                <a:latin typeface="Arial" panose="020B0604020202020204" pitchFamily="34" charset="0"/>
                <a:cs typeface="Arial" panose="020B0604020202020204" pitchFamily="34" charset="0"/>
              </a:rPr>
              <a:t>VIGENCIA 2022</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l="20127"/>
          <a:stretch>
            <a:fillRect/>
          </a:stretch>
        </p:blipFill>
        <p:spPr>
          <a:xfrm>
            <a:off x="1434905" y="1322392"/>
            <a:ext cx="6475828" cy="3739101"/>
          </a:xfrm>
          <a:prstGeom prst="rect">
            <a:avLst/>
          </a:prstGeom>
          <a:ln>
            <a:noFill/>
          </a:ln>
          <a:effectLst>
            <a:softEdge rad="112500"/>
          </a:effectLst>
        </p:spPr>
      </p:pic>
    </p:spTree>
    <p:extLst>
      <p:ext uri="{BB962C8B-B14F-4D97-AF65-F5344CB8AC3E}">
        <p14:creationId xmlns:p14="http://schemas.microsoft.com/office/powerpoint/2010/main" val="136472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26577" y="349017"/>
            <a:ext cx="4917423" cy="830997"/>
          </a:xfrm>
          <a:prstGeom prst="rect">
            <a:avLst/>
          </a:prstGeom>
          <a:noFill/>
        </p:spPr>
        <p:txBody>
          <a:bodyPr wrap="square" rtlCol="0">
            <a:spAutoFit/>
          </a:bodyPr>
          <a:lstStyle/>
          <a:p>
            <a:pPr algn="ctr"/>
            <a:r>
              <a:rPr lang="es-CO" sz="2400" b="1" dirty="0">
                <a:solidFill>
                  <a:srgbClr val="C00000"/>
                </a:solidFill>
                <a:effectLst>
                  <a:outerShdw blurRad="38100" dist="38100" dir="2700000" algn="tl">
                    <a:srgbClr val="000000">
                      <a:alpha val="43137"/>
                    </a:srgbClr>
                  </a:outerShdw>
                </a:effectLst>
              </a:rPr>
              <a:t>RECAUDO ACUMULADO 31 DICIEMBRE</a:t>
            </a:r>
          </a:p>
        </p:txBody>
      </p:sp>
      <p:graphicFrame>
        <p:nvGraphicFramePr>
          <p:cNvPr id="3" name="Tabla 2"/>
          <p:cNvGraphicFramePr>
            <a:graphicFrameLocks noGrp="1"/>
          </p:cNvGraphicFramePr>
          <p:nvPr>
            <p:extLst>
              <p:ext uri="{D42A27DB-BD31-4B8C-83A1-F6EECF244321}">
                <p14:modId xmlns:p14="http://schemas.microsoft.com/office/powerpoint/2010/main" val="2998862226"/>
              </p:ext>
            </p:extLst>
          </p:nvPr>
        </p:nvGraphicFramePr>
        <p:xfrm>
          <a:off x="1630680" y="1738646"/>
          <a:ext cx="6225431" cy="3778232"/>
        </p:xfrm>
        <a:graphic>
          <a:graphicData uri="http://schemas.openxmlformats.org/drawingml/2006/table">
            <a:tbl>
              <a:tblPr/>
              <a:tblGrid>
                <a:gridCol w="988827">
                  <a:extLst>
                    <a:ext uri="{9D8B030D-6E8A-4147-A177-3AD203B41FA5}">
                      <a16:colId xmlns:a16="http://schemas.microsoft.com/office/drawing/2014/main" val="20000"/>
                    </a:ext>
                  </a:extLst>
                </a:gridCol>
                <a:gridCol w="2005508">
                  <a:extLst>
                    <a:ext uri="{9D8B030D-6E8A-4147-A177-3AD203B41FA5}">
                      <a16:colId xmlns:a16="http://schemas.microsoft.com/office/drawing/2014/main" val="20001"/>
                    </a:ext>
                  </a:extLst>
                </a:gridCol>
                <a:gridCol w="1615548">
                  <a:extLst>
                    <a:ext uri="{9D8B030D-6E8A-4147-A177-3AD203B41FA5}">
                      <a16:colId xmlns:a16="http://schemas.microsoft.com/office/drawing/2014/main" val="20002"/>
                    </a:ext>
                  </a:extLst>
                </a:gridCol>
                <a:gridCol w="1615548">
                  <a:extLst>
                    <a:ext uri="{9D8B030D-6E8A-4147-A177-3AD203B41FA5}">
                      <a16:colId xmlns:a16="http://schemas.microsoft.com/office/drawing/2014/main" val="20003"/>
                    </a:ext>
                  </a:extLst>
                </a:gridCol>
              </a:tblGrid>
              <a:tr h="526475">
                <a:tc>
                  <a:txBody>
                    <a:bodyPr/>
                    <a:lstStyle/>
                    <a:p>
                      <a:pPr algn="ctr" fontAlgn="ctr"/>
                      <a:r>
                        <a:rPr lang="es-CO" sz="1300" b="1" i="0" u="none" strike="noStrike" dirty="0">
                          <a:solidFill>
                            <a:srgbClr val="000000"/>
                          </a:solidFill>
                          <a:effectLst/>
                          <a:latin typeface="Arial" panose="020B0604020202020204" pitchFamily="34" charset="0"/>
                        </a:rPr>
                        <a:t>CODIGO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300" b="1" i="0" u="none" strike="noStrike" dirty="0">
                          <a:solidFill>
                            <a:srgbClr val="000000"/>
                          </a:solidFill>
                          <a:effectLst/>
                          <a:latin typeface="Arial" panose="020B0604020202020204" pitchFamily="34" charset="0"/>
                        </a:rPr>
                        <a:t>NOMBRE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300" b="1" i="0" u="none" strike="noStrike" dirty="0">
                          <a:solidFill>
                            <a:srgbClr val="000000"/>
                          </a:solidFill>
                          <a:effectLst/>
                          <a:latin typeface="Arial" panose="020B0604020202020204" pitchFamily="34" charset="0"/>
                        </a:rPr>
                        <a:t> PRESUPUESTO DEFINITIVO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300" b="1" i="0" u="none" strike="noStrike" dirty="0">
                          <a:solidFill>
                            <a:srgbClr val="000000"/>
                          </a:solidFill>
                          <a:effectLst/>
                          <a:latin typeface="Arial" panose="020B0604020202020204" pitchFamily="34" charset="0"/>
                        </a:rPr>
                        <a:t> RECAUDOS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09691">
                <a:tc>
                  <a:txBody>
                    <a:bodyPr/>
                    <a:lstStyle/>
                    <a:p>
                      <a:pPr algn="l" fontAlgn="ctr"/>
                      <a:r>
                        <a:rPr lang="es-CO" sz="1300" b="1" i="0" u="none" strike="noStrike" dirty="0">
                          <a:solidFill>
                            <a:srgbClr val="000000"/>
                          </a:solidFill>
                          <a:effectLst/>
                          <a:latin typeface="Arial" panose="020B0604020202020204" pitchFamily="34" charset="0"/>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dirty="0">
                          <a:solidFill>
                            <a:srgbClr val="000000"/>
                          </a:solidFill>
                          <a:effectLst/>
                          <a:latin typeface="Arial" panose="020B0604020202020204" pitchFamily="34" charset="0"/>
                        </a:rPr>
                        <a:t>INGRESOS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dirty="0">
                          <a:solidFill>
                            <a:srgbClr val="000000"/>
                          </a:solidFill>
                          <a:effectLst/>
                          <a:latin typeface="Arial" panose="020B0604020202020204" pitchFamily="34" charset="0"/>
                        </a:rPr>
                        <a:t>      7,811,337,973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a:solidFill>
                            <a:srgbClr val="000000"/>
                          </a:solidFill>
                          <a:effectLst/>
                          <a:latin typeface="Arial" panose="020B0604020202020204" pitchFamily="34" charset="0"/>
                        </a:rPr>
                        <a:t>      7,514,503,501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26475">
                <a:tc>
                  <a:txBody>
                    <a:bodyPr/>
                    <a:lstStyle/>
                    <a:p>
                      <a:pPr algn="l" fontAlgn="ctr"/>
                      <a:r>
                        <a:rPr lang="es-CO" sz="1300" b="1" i="0" u="none" strike="noStrike">
                          <a:solidFill>
                            <a:srgbClr val="000000"/>
                          </a:solidFill>
                          <a:effectLst/>
                          <a:latin typeface="Arial" panose="020B060402020202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dirty="0">
                          <a:solidFill>
                            <a:srgbClr val="000000"/>
                          </a:solidFill>
                          <a:effectLst/>
                          <a:latin typeface="Arial" panose="020B0604020202020204" pitchFamily="34" charset="0"/>
                        </a:rPr>
                        <a:t>DISPONIBILIDAD INICIAL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a:solidFill>
                            <a:srgbClr val="000000"/>
                          </a:solidFill>
                          <a:effectLst/>
                          <a:latin typeface="Arial" panose="020B0604020202020204" pitchFamily="34" charset="0"/>
                        </a:rPr>
                        <a:t>          39,770,286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dirty="0">
                          <a:solidFill>
                            <a:srgbClr val="000000"/>
                          </a:solidFill>
                          <a:effectLst/>
                          <a:latin typeface="Arial" panose="020B0604020202020204" pitchFamily="34" charset="0"/>
                        </a:rPr>
                        <a:t>          39,770,286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26475">
                <a:tc>
                  <a:txBody>
                    <a:bodyPr/>
                    <a:lstStyle/>
                    <a:p>
                      <a:pPr algn="l" fontAlgn="ctr"/>
                      <a:r>
                        <a:rPr lang="es-CO" sz="1300" b="1" i="0" u="none" strike="noStrike">
                          <a:solidFill>
                            <a:srgbClr val="000000"/>
                          </a:solidFill>
                          <a:effectLst/>
                          <a:latin typeface="Arial"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dirty="0">
                          <a:solidFill>
                            <a:srgbClr val="000000"/>
                          </a:solidFill>
                          <a:effectLst/>
                          <a:latin typeface="Arial" panose="020B0604020202020204" pitchFamily="34" charset="0"/>
                        </a:rPr>
                        <a:t>INGRESOS CORRIENTES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dirty="0">
                          <a:solidFill>
                            <a:srgbClr val="000000"/>
                          </a:solidFill>
                          <a:effectLst/>
                          <a:latin typeface="Arial" panose="020B0604020202020204" pitchFamily="34" charset="0"/>
                        </a:rPr>
                        <a:t>      7,771,492,250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dirty="0">
                          <a:solidFill>
                            <a:srgbClr val="000000"/>
                          </a:solidFill>
                          <a:effectLst/>
                          <a:latin typeface="Arial" panose="020B0604020202020204" pitchFamily="34" charset="0"/>
                        </a:rPr>
                        <a:t>      7,471,880,019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526475">
                <a:tc>
                  <a:txBody>
                    <a:bodyPr/>
                    <a:lstStyle/>
                    <a:p>
                      <a:pPr algn="l" fontAlgn="ctr"/>
                      <a:r>
                        <a:rPr lang="es-CO" sz="1300" b="0" i="0" u="none" strike="noStrike">
                          <a:solidFill>
                            <a:srgbClr val="000000"/>
                          </a:solidFill>
                          <a:effectLst/>
                          <a:latin typeface="Arial" panose="020B0604020202020204" pitchFamily="34" charset="0"/>
                        </a:rPr>
                        <a:t>1.1.02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a:solidFill>
                            <a:srgbClr val="000000"/>
                          </a:solidFill>
                          <a:effectLst/>
                          <a:latin typeface="Arial" panose="020B0604020202020204" pitchFamily="34" charset="0"/>
                        </a:rPr>
                        <a:t>INGRESOS NO TRIBUTARIOS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dirty="0">
                          <a:solidFill>
                            <a:srgbClr val="000000"/>
                          </a:solidFill>
                          <a:effectLst/>
                          <a:latin typeface="Arial" panose="020B0604020202020204" pitchFamily="34" charset="0"/>
                        </a:rPr>
                        <a:t>      7,771,492,250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dirty="0">
                          <a:solidFill>
                            <a:srgbClr val="000000"/>
                          </a:solidFill>
                          <a:effectLst/>
                          <a:latin typeface="Arial" panose="020B0604020202020204" pitchFamily="34" charset="0"/>
                        </a:rPr>
                        <a:t>      7,471,880,019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526475">
                <a:tc>
                  <a:txBody>
                    <a:bodyPr/>
                    <a:lstStyle/>
                    <a:p>
                      <a:pPr algn="l" fontAlgn="ctr"/>
                      <a:r>
                        <a:rPr lang="es-CO" sz="1300" b="0" i="0" u="none" strike="noStrike">
                          <a:solidFill>
                            <a:srgbClr val="000000"/>
                          </a:solidFill>
                          <a:effectLst/>
                          <a:latin typeface="Arial" panose="020B0604020202020204" pitchFamily="34" charset="0"/>
                        </a:rPr>
                        <a:t>1.1.02.05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a:solidFill>
                            <a:srgbClr val="000000"/>
                          </a:solidFill>
                          <a:effectLst/>
                          <a:latin typeface="Arial" panose="020B0604020202020204" pitchFamily="34" charset="0"/>
                        </a:rPr>
                        <a:t>VENTA DE BIENES Y SERVICIOS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a:solidFill>
                            <a:srgbClr val="000000"/>
                          </a:solidFill>
                          <a:effectLst/>
                          <a:latin typeface="Arial" panose="020B0604020202020204" pitchFamily="34" charset="0"/>
                        </a:rPr>
                        <a:t>      7,563,165,843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dirty="0">
                          <a:solidFill>
                            <a:srgbClr val="000000"/>
                          </a:solidFill>
                          <a:effectLst/>
                          <a:latin typeface="Arial" panose="020B0604020202020204" pitchFamily="34" charset="0"/>
                        </a:rPr>
                        <a:t>      7,263,553,612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526475">
                <a:tc>
                  <a:txBody>
                    <a:bodyPr/>
                    <a:lstStyle/>
                    <a:p>
                      <a:pPr algn="l" fontAlgn="ctr"/>
                      <a:r>
                        <a:rPr lang="es-CO" sz="1300" b="0" i="0" u="none" strike="noStrike">
                          <a:solidFill>
                            <a:srgbClr val="000000"/>
                          </a:solidFill>
                          <a:effectLst/>
                          <a:latin typeface="Arial" panose="020B0604020202020204" pitchFamily="34" charset="0"/>
                        </a:rPr>
                        <a:t>1.1.02.06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a:solidFill>
                            <a:srgbClr val="000000"/>
                          </a:solidFill>
                          <a:effectLst/>
                          <a:latin typeface="Arial" panose="020B0604020202020204" pitchFamily="34" charset="0"/>
                        </a:rPr>
                        <a:t>Transferencias corrientes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a:solidFill>
                            <a:srgbClr val="000000"/>
                          </a:solidFill>
                          <a:effectLst/>
                          <a:latin typeface="Arial" panose="020B0604020202020204" pitchFamily="34" charset="0"/>
                        </a:rPr>
                        <a:t>         208,326,407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0" i="0" u="none" strike="noStrike" dirty="0">
                          <a:solidFill>
                            <a:srgbClr val="000000"/>
                          </a:solidFill>
                          <a:effectLst/>
                          <a:latin typeface="Arial" panose="020B0604020202020204" pitchFamily="34" charset="0"/>
                        </a:rPr>
                        <a:t>         208,326,407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309691">
                <a:tc>
                  <a:txBody>
                    <a:bodyPr/>
                    <a:lstStyle/>
                    <a:p>
                      <a:pPr algn="l" fontAlgn="ctr"/>
                      <a:r>
                        <a:rPr lang="es-CO" sz="1300" b="1"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a:solidFill>
                            <a:srgbClr val="000000"/>
                          </a:solidFill>
                          <a:effectLst/>
                          <a:latin typeface="Arial" panose="020B0604020202020204" pitchFamily="34" charset="0"/>
                        </a:rPr>
                        <a:t>Recursos de capital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a:solidFill>
                            <a:srgbClr val="000000"/>
                          </a:solidFill>
                          <a:effectLst/>
                          <a:latin typeface="Arial" panose="020B0604020202020204" pitchFamily="34" charset="0"/>
                        </a:rPr>
                        <a:t>                 75,437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s-CO" sz="1300" b="1" i="0" u="none" strike="noStrike" dirty="0">
                          <a:solidFill>
                            <a:srgbClr val="000000"/>
                          </a:solidFill>
                          <a:effectLst/>
                          <a:latin typeface="Arial" panose="020B0604020202020204" pitchFamily="34" charset="0"/>
                        </a:rPr>
                        <a:t>            2,853,196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2006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913523" y="506775"/>
            <a:ext cx="3800819" cy="793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b="1" dirty="0">
                <a:solidFill>
                  <a:srgbClr val="C00000"/>
                </a:solidFill>
                <a:latin typeface="Arial" pitchFamily="34" charset="0"/>
                <a:cs typeface="Arial" pitchFamily="34" charset="0"/>
              </a:rPr>
              <a:t>RECAUDO</a:t>
            </a:r>
          </a:p>
        </p:txBody>
      </p:sp>
      <p:graphicFrame>
        <p:nvGraphicFramePr>
          <p:cNvPr id="12" name="Gráfico 11"/>
          <p:cNvGraphicFramePr/>
          <p:nvPr/>
        </p:nvGraphicFramePr>
        <p:xfrm>
          <a:off x="550842" y="1828800"/>
          <a:ext cx="8086381" cy="4334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1936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591499" y="506775"/>
            <a:ext cx="5552501" cy="793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2800" b="1" dirty="0">
                <a:solidFill>
                  <a:srgbClr val="C00000"/>
                </a:solidFill>
                <a:latin typeface="Arial" pitchFamily="34" charset="0"/>
                <a:cs typeface="Arial" pitchFamily="34" charset="0"/>
              </a:rPr>
              <a:t>      CUENTAS POR PAGAR </a:t>
            </a:r>
          </a:p>
        </p:txBody>
      </p:sp>
      <p:graphicFrame>
        <p:nvGraphicFramePr>
          <p:cNvPr id="12" name="Gráfico 11"/>
          <p:cNvGraphicFramePr/>
          <p:nvPr/>
        </p:nvGraphicFramePr>
        <p:xfrm>
          <a:off x="550842" y="1828800"/>
          <a:ext cx="8086381" cy="4334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7179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41704" y="506775"/>
            <a:ext cx="4602296" cy="7932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800" b="1" dirty="0">
                <a:solidFill>
                  <a:srgbClr val="C00000"/>
                </a:solidFill>
                <a:latin typeface="Arial" pitchFamily="34" charset="0"/>
                <a:cs typeface="Arial" pitchFamily="34" charset="0"/>
              </a:rPr>
              <a:t>VARIACIÓN CXP VIGENCIAS</a:t>
            </a:r>
          </a:p>
        </p:txBody>
      </p:sp>
      <p:graphicFrame>
        <p:nvGraphicFramePr>
          <p:cNvPr id="12" name="Gráfico 11"/>
          <p:cNvGraphicFramePr/>
          <p:nvPr/>
        </p:nvGraphicFramePr>
        <p:xfrm>
          <a:off x="550842" y="1828800"/>
          <a:ext cx="8086381" cy="4334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6417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62900" y="583894"/>
            <a:ext cx="5053988" cy="71609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200" b="1" dirty="0">
                <a:solidFill>
                  <a:srgbClr val="C00000"/>
                </a:solidFill>
                <a:latin typeface="Arial" pitchFamily="34" charset="0"/>
                <a:cs typeface="Arial" pitchFamily="34" charset="0"/>
              </a:rPr>
              <a:t>VARIACIÓN RECAUDO VIGENCIAS</a:t>
            </a:r>
          </a:p>
        </p:txBody>
      </p:sp>
      <p:graphicFrame>
        <p:nvGraphicFramePr>
          <p:cNvPr id="5" name="Gráfico 4"/>
          <p:cNvGraphicFramePr/>
          <p:nvPr/>
        </p:nvGraphicFramePr>
        <p:xfrm>
          <a:off x="550842" y="1828800"/>
          <a:ext cx="8086381" cy="4334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522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24759" y="506774"/>
            <a:ext cx="4987887" cy="79321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200" b="1" dirty="0">
                <a:solidFill>
                  <a:srgbClr val="C00000"/>
                </a:solidFill>
                <a:latin typeface="Arial" pitchFamily="34" charset="0"/>
                <a:cs typeface="Arial" pitchFamily="34" charset="0"/>
              </a:rPr>
              <a:t>VARIACIÓN DE GASTOS VIGENCIAS</a:t>
            </a:r>
          </a:p>
        </p:txBody>
      </p:sp>
      <p:graphicFrame>
        <p:nvGraphicFramePr>
          <p:cNvPr id="12" name="Gráfico 11"/>
          <p:cNvGraphicFramePr/>
          <p:nvPr/>
        </p:nvGraphicFramePr>
        <p:xfrm>
          <a:off x="550842" y="1828800"/>
          <a:ext cx="8086381" cy="4334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395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2005" y="396606"/>
            <a:ext cx="4251822" cy="952559"/>
          </a:xfrm>
        </p:spPr>
        <p:txBody>
          <a:bodyPr>
            <a:noAutofit/>
          </a:bodyPr>
          <a:lstStyle/>
          <a:p>
            <a:pPr algn="ctr"/>
            <a:r>
              <a:rPr lang="es-CO" sz="3600" b="1" dirty="0">
                <a:solidFill>
                  <a:srgbClr val="C00000"/>
                </a:solidFill>
                <a:latin typeface="Arial" pitchFamily="34" charset="0"/>
                <a:cs typeface="Arial" pitchFamily="34" charset="0"/>
              </a:rPr>
              <a:t>PRESUPUESTO 2023</a:t>
            </a:r>
          </a:p>
        </p:txBody>
      </p:sp>
      <p:graphicFrame>
        <p:nvGraphicFramePr>
          <p:cNvPr id="7" name="Tabla 6"/>
          <p:cNvGraphicFramePr>
            <a:graphicFrameLocks noGrp="1"/>
          </p:cNvGraphicFramePr>
          <p:nvPr/>
        </p:nvGraphicFramePr>
        <p:xfrm>
          <a:off x="2021983" y="2498207"/>
          <a:ext cx="5512158" cy="1262424"/>
        </p:xfrm>
        <a:graphic>
          <a:graphicData uri="http://schemas.openxmlformats.org/drawingml/2006/table">
            <a:tbl>
              <a:tblPr firstRow="1" bandRow="1">
                <a:tableStyleId>{93296810-A885-4BE3-A3E7-6D5BEEA58F35}</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tblGrid>
              <a:tr h="866184">
                <a:tc>
                  <a:txBody>
                    <a:bodyPr/>
                    <a:lstStyle/>
                    <a:p>
                      <a:pPr algn="ctr"/>
                      <a:r>
                        <a:rPr lang="es-CO" sz="2000" dirty="0">
                          <a:solidFill>
                            <a:schemeClr val="tx1"/>
                          </a:solidFill>
                          <a:latin typeface="Arial" pitchFamily="34" charset="0"/>
                          <a:cs typeface="Arial" pitchFamily="34" charset="0"/>
                        </a:rPr>
                        <a:t>PRESUPUESTO INICIAL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2000" dirty="0">
                          <a:solidFill>
                            <a:schemeClr val="tx1"/>
                          </a:solidFill>
                          <a:latin typeface="Arial" pitchFamily="34" charset="0"/>
                          <a:cs typeface="Arial" pitchFamily="34" charset="0"/>
                        </a:rPr>
                        <a:t>DOCEAVAS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34851">
                <a:tc>
                  <a:txBody>
                    <a:bodyPr/>
                    <a:lstStyle/>
                    <a:p>
                      <a:pPr algn="ctr"/>
                      <a:r>
                        <a:rPr lang="es-CO" sz="2000" dirty="0">
                          <a:solidFill>
                            <a:schemeClr val="tx1"/>
                          </a:solidFill>
                          <a:latin typeface="Arial" pitchFamily="34" charset="0"/>
                          <a:cs typeface="Arial" pitchFamily="34" charset="0"/>
                        </a:rPr>
                        <a:t> 7,561,222,019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2000" dirty="0">
                          <a:solidFill>
                            <a:schemeClr val="tx1"/>
                          </a:solidFill>
                          <a:latin typeface="Arial" pitchFamily="34" charset="0"/>
                          <a:cs typeface="Arial" pitchFamily="34" charset="0"/>
                        </a:rPr>
                        <a:t>630.101.834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9531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44720" y="365126"/>
            <a:ext cx="4870629" cy="1325563"/>
          </a:xfrm>
        </p:spPr>
        <p:txBody>
          <a:bodyPr>
            <a:normAutofit/>
          </a:bodyPr>
          <a:lstStyle/>
          <a:p>
            <a:pPr algn="ctr"/>
            <a:r>
              <a:rPr lang="es-CO" sz="2800" b="1" dirty="0">
                <a:solidFill>
                  <a:srgbClr val="C00000"/>
                </a:solidFill>
                <a:latin typeface="Arial" panose="020B0604020202020204" pitchFamily="34" charset="0"/>
                <a:cs typeface="Arial" panose="020B0604020202020204" pitchFamily="34" charset="0"/>
              </a:rPr>
              <a:t>DEMANDAS PAGADAS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46768027"/>
              </p:ext>
            </p:extLst>
          </p:nvPr>
        </p:nvGraphicFramePr>
        <p:xfrm>
          <a:off x="2442575" y="2085875"/>
          <a:ext cx="4471792" cy="3082963"/>
        </p:xfrm>
        <a:graphic>
          <a:graphicData uri="http://schemas.openxmlformats.org/drawingml/2006/table">
            <a:tbl>
              <a:tblPr firstRow="1" bandRow="1">
                <a:tableStyleId>{93296810-A885-4BE3-A3E7-6D5BEEA58F35}</a:tableStyleId>
              </a:tblPr>
              <a:tblGrid>
                <a:gridCol w="1605125">
                  <a:extLst>
                    <a:ext uri="{9D8B030D-6E8A-4147-A177-3AD203B41FA5}">
                      <a16:colId xmlns:a16="http://schemas.microsoft.com/office/drawing/2014/main" val="20000"/>
                    </a:ext>
                  </a:extLst>
                </a:gridCol>
                <a:gridCol w="2866667">
                  <a:extLst>
                    <a:ext uri="{9D8B030D-6E8A-4147-A177-3AD203B41FA5}">
                      <a16:colId xmlns:a16="http://schemas.microsoft.com/office/drawing/2014/main" val="20002"/>
                    </a:ext>
                  </a:extLst>
                </a:gridCol>
              </a:tblGrid>
              <a:tr h="399880">
                <a:tc>
                  <a:txBody>
                    <a:bodyPr/>
                    <a:lstStyle/>
                    <a:p>
                      <a:pPr algn="ctr"/>
                      <a:r>
                        <a:rPr lang="es-CO" dirty="0">
                          <a:solidFill>
                            <a:schemeClr val="tx1"/>
                          </a:solidFill>
                          <a:latin typeface="Arial" pitchFamily="34" charset="0"/>
                          <a:cs typeface="Arial" pitchFamily="34" charset="0"/>
                        </a:rPr>
                        <a:t>AÑO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dirty="0">
                          <a:solidFill>
                            <a:schemeClr val="tx1"/>
                          </a:solidFill>
                          <a:latin typeface="Arial" pitchFamily="34" charset="0"/>
                          <a:cs typeface="Arial" pitchFamily="34" charset="0"/>
                        </a:rPr>
                        <a:t>VALOR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20283">
                <a:tc>
                  <a:txBody>
                    <a:bodyPr/>
                    <a:lstStyle/>
                    <a:p>
                      <a:pPr algn="ctr"/>
                      <a:r>
                        <a:rPr lang="es-CO" dirty="0">
                          <a:latin typeface="Arial" pitchFamily="34" charset="0"/>
                          <a:cs typeface="Arial" pitchFamily="34" charset="0"/>
                        </a:rPr>
                        <a:t>2016</a:t>
                      </a:r>
                      <a:endParaRPr lang="es-CO"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$35.136.850</a:t>
                      </a:r>
                      <a:endParaRPr lang="es-CO"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99880">
                <a:tc>
                  <a:txBody>
                    <a:bodyPr/>
                    <a:lstStyle/>
                    <a:p>
                      <a:pPr algn="ctr"/>
                      <a:r>
                        <a:rPr lang="es-CO" dirty="0">
                          <a:latin typeface="Arial" pitchFamily="34" charset="0"/>
                          <a:cs typeface="Arial" pitchFamily="34" charset="0"/>
                        </a:rPr>
                        <a:t>2018</a:t>
                      </a:r>
                      <a:endParaRPr lang="es-CO"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$57.334.398</a:t>
                      </a:r>
                      <a:endParaRPr lang="es-CO"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99880">
                <a:tc>
                  <a:txBody>
                    <a:bodyPr/>
                    <a:lstStyle/>
                    <a:p>
                      <a:pPr algn="ctr"/>
                      <a:r>
                        <a:rPr lang="es-CO" dirty="0">
                          <a:latin typeface="Arial" pitchFamily="34" charset="0"/>
                          <a:cs typeface="Arial" pitchFamily="34" charset="0"/>
                        </a:rPr>
                        <a:t>2019</a:t>
                      </a:r>
                      <a:endParaRPr lang="es-CO"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$57.334.398</a:t>
                      </a:r>
                      <a:endParaRPr lang="es-CO"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99940">
                <a:tc>
                  <a:txBody>
                    <a:bodyPr/>
                    <a:lstStyle/>
                    <a:p>
                      <a:pPr algn="ctr"/>
                      <a:r>
                        <a:rPr lang="es-CO" dirty="0">
                          <a:latin typeface="Arial" pitchFamily="34" charset="0"/>
                          <a:cs typeface="Arial" pitchFamily="34" charset="0"/>
                        </a:rPr>
                        <a:t>2019</a:t>
                      </a:r>
                      <a:endParaRPr lang="es-CO"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$124.217.400</a:t>
                      </a:r>
                      <a:endParaRPr lang="es-CO"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99940">
                <a:tc>
                  <a:txBody>
                    <a:bodyPr/>
                    <a:lstStyle/>
                    <a:p>
                      <a:pPr algn="ctr"/>
                      <a:r>
                        <a:rPr lang="es-CO" b="0" dirty="0">
                          <a:latin typeface="Arial" pitchFamily="34" charset="0"/>
                          <a:cs typeface="Arial"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b="0" dirty="0">
                          <a:latin typeface="Arial" pitchFamily="34" charset="0"/>
                          <a:cs typeface="Arial" pitchFamily="34" charset="0"/>
                        </a:rPr>
                        <a:t>$ 23.042.329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56588746"/>
                  </a:ext>
                </a:extLst>
              </a:tr>
              <a:tr h="199940">
                <a:tc>
                  <a:txBody>
                    <a:bodyPr/>
                    <a:lstStyle/>
                    <a:p>
                      <a:pPr algn="ctr"/>
                      <a:r>
                        <a:rPr lang="es-CO" b="0" dirty="0">
                          <a:latin typeface="Arial" pitchFamily="34" charset="0"/>
                          <a:cs typeface="Arial"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b="0" dirty="0">
                          <a:latin typeface="Arial" pitchFamily="34" charset="0"/>
                          <a:cs typeface="Arial"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199940">
                <a:tc>
                  <a:txBody>
                    <a:bodyPr/>
                    <a:lstStyle/>
                    <a:p>
                      <a:pPr algn="ctr"/>
                      <a:r>
                        <a:rPr lang="es-CO" b="0" dirty="0">
                          <a:latin typeface="Arial" pitchFamily="34" charset="0"/>
                          <a:cs typeface="Arial" pitchFamily="34"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b="0" dirty="0">
                          <a:latin typeface="Arial" pitchFamily="34" charset="0"/>
                          <a:cs typeface="Arial" pitchFamily="34" charset="0"/>
                        </a:rPr>
                        <a:t>Conciliación: $15.231.400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3223145"/>
                  </a:ext>
                </a:extLst>
              </a:tr>
            </a:tbl>
          </a:graphicData>
        </a:graphic>
      </p:graphicFrame>
    </p:spTree>
    <p:extLst>
      <p:ext uri="{BB962C8B-B14F-4D97-AF65-F5344CB8AC3E}">
        <p14:creationId xmlns:p14="http://schemas.microsoft.com/office/powerpoint/2010/main" val="3357675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1119658"/>
          </a:xfrm>
          <a:noFill/>
          <a:ln>
            <a:noFill/>
          </a:ln>
        </p:spPr>
        <p:txBody>
          <a:bodyPr>
            <a:normAutofit/>
          </a:bodyPr>
          <a:lstStyle/>
          <a:p>
            <a:pPr algn="r"/>
            <a:r>
              <a:rPr lang="es-CO" sz="2800" b="1" dirty="0">
                <a:solidFill>
                  <a:srgbClr val="C00000"/>
                </a:solidFill>
                <a:latin typeface="Arial" pitchFamily="34" charset="0"/>
                <a:cs typeface="Arial" pitchFamily="34" charset="0"/>
              </a:rPr>
              <a:t>GESTION DE CARTERA</a:t>
            </a:r>
          </a:p>
        </p:txBody>
      </p:sp>
      <p:sp>
        <p:nvSpPr>
          <p:cNvPr id="3" name="CuadroTexto 2"/>
          <p:cNvSpPr txBox="1"/>
          <p:nvPr/>
        </p:nvSpPr>
        <p:spPr>
          <a:xfrm>
            <a:off x="1396539" y="3059084"/>
            <a:ext cx="1789088" cy="369332"/>
          </a:xfrm>
          <a:prstGeom prst="rect">
            <a:avLst/>
          </a:prstGeom>
          <a:noFill/>
        </p:spPr>
        <p:txBody>
          <a:bodyPr wrap="square" rtlCol="0">
            <a:spAutoFit/>
          </a:bodyPr>
          <a:lstStyle/>
          <a:p>
            <a:endParaRPr lang="es-CO" dirty="0"/>
          </a:p>
        </p:txBody>
      </p:sp>
      <p:sp>
        <p:nvSpPr>
          <p:cNvPr id="5" name="CuadroTexto 4"/>
          <p:cNvSpPr txBox="1"/>
          <p:nvPr/>
        </p:nvSpPr>
        <p:spPr>
          <a:xfrm>
            <a:off x="1234440" y="1740552"/>
            <a:ext cx="6675120" cy="3477875"/>
          </a:xfrm>
          <a:prstGeom prst="rect">
            <a:avLst/>
          </a:prstGeom>
          <a:noFill/>
        </p:spPr>
        <p:txBody>
          <a:bodyPr wrap="square" rtlCol="0">
            <a:spAutoFit/>
          </a:bodyPr>
          <a:lstStyle/>
          <a:p>
            <a:pPr marL="285750" indent="-285750">
              <a:buFont typeface="Wingdings" panose="05000000000000000000" pitchFamily="2" charset="2"/>
              <a:buChar char="ü"/>
            </a:pPr>
            <a:r>
              <a:rPr lang="es-CO" sz="2000" dirty="0">
                <a:latin typeface="Arial" panose="020B0604020202020204" pitchFamily="34" charset="0"/>
                <a:cs typeface="Arial" panose="020B0604020202020204" pitchFamily="34" charset="0"/>
              </a:rPr>
              <a:t>Conciliaciones realizadas desde el área </a:t>
            </a:r>
          </a:p>
          <a:p>
            <a:r>
              <a:rPr lang="es-CO" sz="2000" dirty="0">
                <a:latin typeface="Arial" panose="020B0604020202020204" pitchFamily="34" charset="0"/>
                <a:cs typeface="Arial" panose="020B0604020202020204" pitchFamily="34" charset="0"/>
              </a:rPr>
              <a:t>     de cartera y  glosas                                          74</a:t>
            </a:r>
          </a:p>
          <a:p>
            <a:endParaRPr lang="es-CO"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CO" sz="2000" dirty="0">
                <a:latin typeface="Arial" panose="020B0604020202020204" pitchFamily="34" charset="0"/>
                <a:cs typeface="Arial" panose="020B0604020202020204" pitchFamily="34" charset="0"/>
              </a:rPr>
              <a:t>Conciliaciones Mesas de circular 030              	18</a:t>
            </a:r>
          </a:p>
          <a:p>
            <a:endParaRPr lang="es-CO"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CO" sz="2000" dirty="0">
                <a:latin typeface="Arial" panose="020B0604020202020204" pitchFamily="34" charset="0"/>
                <a:cs typeface="Arial" panose="020B0604020202020204" pitchFamily="34" charset="0"/>
              </a:rPr>
              <a:t>Conciliaciones con la Supersalud                  	06</a:t>
            </a:r>
          </a:p>
          <a:p>
            <a:endParaRPr lang="es-CO"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CO" sz="2000" dirty="0">
                <a:latin typeface="Arial" panose="020B0604020202020204" pitchFamily="34" charset="0"/>
                <a:cs typeface="Arial" panose="020B0604020202020204" pitchFamily="34" charset="0"/>
              </a:rPr>
              <a:t>Cobros persuasivos ERP                                  70</a:t>
            </a:r>
          </a:p>
          <a:p>
            <a:pPr marL="285750" indent="-285750">
              <a:buFont typeface="Wingdings" panose="05000000000000000000" pitchFamily="2" charset="2"/>
              <a:buChar char="ü"/>
            </a:pPr>
            <a:endParaRPr lang="es-CO"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CO" sz="2000" dirty="0">
                <a:latin typeface="Arial" panose="020B0604020202020204" pitchFamily="34" charset="0"/>
                <a:cs typeface="Arial" panose="020B0604020202020204" pitchFamily="34" charset="0"/>
              </a:rPr>
              <a:t>Cobros persuasivos a particulares                   1.188</a:t>
            </a:r>
          </a:p>
          <a:p>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681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6"/>
            <a:ext cx="7886700" cy="1325563"/>
          </a:xfrm>
        </p:spPr>
        <p:txBody>
          <a:bodyPr rtlCol="0">
            <a:normAutofit/>
          </a:bodyPr>
          <a:lstStyle/>
          <a:p>
            <a:pPr algn="r" eaLnBrk="1" fontAlgn="auto" hangingPunct="1">
              <a:spcAft>
                <a:spcPts val="0"/>
              </a:spcAft>
              <a:defRPr/>
            </a:pPr>
            <a:r>
              <a:rPr lang="es-CO" sz="2800" b="1" dirty="0">
                <a:solidFill>
                  <a:srgbClr val="C00000"/>
                </a:solidFill>
                <a:latin typeface="Arial" pitchFamily="34" charset="0"/>
                <a:cs typeface="Arial" pitchFamily="34" charset="0"/>
              </a:rPr>
              <a:t>CONCILIACIONES CARTERA </a:t>
            </a:r>
            <a:br>
              <a:rPr lang="es-CO" sz="2800" b="1" dirty="0">
                <a:solidFill>
                  <a:srgbClr val="C00000"/>
                </a:solidFill>
                <a:latin typeface="Arial" pitchFamily="34" charset="0"/>
                <a:cs typeface="Arial" pitchFamily="34" charset="0"/>
              </a:rPr>
            </a:br>
            <a:r>
              <a:rPr lang="es-CO" sz="2800" b="1" dirty="0">
                <a:solidFill>
                  <a:srgbClr val="C00000"/>
                </a:solidFill>
                <a:latin typeface="Arial" pitchFamily="34" charset="0"/>
                <a:cs typeface="Arial" pitchFamily="34" charset="0"/>
              </a:rPr>
              <a:t>COMPROMISOS DE PAGO </a:t>
            </a:r>
          </a:p>
        </p:txBody>
      </p:sp>
      <p:pic>
        <p:nvPicPr>
          <p:cNvPr id="5" name="Imagen 4">
            <a:extLst>
              <a:ext uri="{FF2B5EF4-FFF2-40B4-BE49-F238E27FC236}">
                <a16:creationId xmlns:a16="http://schemas.microsoft.com/office/drawing/2014/main" id="{494A948F-7EF9-7237-6371-3C3DFF33D27F}"/>
              </a:ext>
            </a:extLst>
          </p:cNvPr>
          <p:cNvPicPr>
            <a:picLocks noChangeAspect="1"/>
          </p:cNvPicPr>
          <p:nvPr/>
        </p:nvPicPr>
        <p:blipFill>
          <a:blip r:embed="rId2"/>
          <a:stretch>
            <a:fillRect/>
          </a:stretch>
        </p:blipFill>
        <p:spPr>
          <a:xfrm>
            <a:off x="798364" y="2838449"/>
            <a:ext cx="7249393" cy="1508263"/>
          </a:xfrm>
          <a:prstGeom prst="rect">
            <a:avLst/>
          </a:prstGeom>
        </p:spPr>
      </p:pic>
    </p:spTree>
    <p:extLst>
      <p:ext uri="{BB962C8B-B14F-4D97-AF65-F5344CB8AC3E}">
        <p14:creationId xmlns:p14="http://schemas.microsoft.com/office/powerpoint/2010/main" val="225347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914D858-CEBF-4932-8B6C-C5F7790473BC}"/>
              </a:ext>
            </a:extLst>
          </p:cNvPr>
          <p:cNvPicPr>
            <a:picLocks noChangeAspect="1"/>
          </p:cNvPicPr>
          <p:nvPr/>
        </p:nvPicPr>
        <p:blipFill>
          <a:blip r:embed="rId2"/>
          <a:stretch>
            <a:fillRect/>
          </a:stretch>
        </p:blipFill>
        <p:spPr>
          <a:xfrm>
            <a:off x="833646" y="1514103"/>
            <a:ext cx="7065819" cy="42478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4960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7"/>
            <a:ext cx="7886700" cy="1119658"/>
          </a:xfrm>
        </p:spPr>
        <p:txBody>
          <a:bodyPr>
            <a:normAutofit/>
          </a:bodyPr>
          <a:lstStyle/>
          <a:p>
            <a:pPr algn="r"/>
            <a:r>
              <a:rPr lang="es-CO" sz="3200" b="1" dirty="0">
                <a:solidFill>
                  <a:srgbClr val="C00000"/>
                </a:solidFill>
                <a:latin typeface="Arial" pitchFamily="34" charset="0"/>
                <a:cs typeface="Arial" pitchFamily="34" charset="0"/>
              </a:rPr>
              <a:t>CARTERA CON</a:t>
            </a:r>
            <a:br>
              <a:rPr lang="es-CO" sz="3200" b="1" dirty="0">
                <a:solidFill>
                  <a:srgbClr val="C00000"/>
                </a:solidFill>
                <a:latin typeface="Arial" pitchFamily="34" charset="0"/>
                <a:cs typeface="Arial" pitchFamily="34" charset="0"/>
              </a:rPr>
            </a:br>
            <a:r>
              <a:rPr lang="es-CO" sz="3200" b="1" dirty="0">
                <a:solidFill>
                  <a:srgbClr val="C00000"/>
                </a:solidFill>
                <a:latin typeface="Arial" pitchFamily="34" charset="0"/>
                <a:cs typeface="Arial" pitchFamily="34" charset="0"/>
              </a:rPr>
              <a:t> CORTE A DICIEMBRE 2022</a:t>
            </a:r>
          </a:p>
        </p:txBody>
      </p:sp>
      <p:sp>
        <p:nvSpPr>
          <p:cNvPr id="3" name="CuadroTexto 2"/>
          <p:cNvSpPr txBox="1"/>
          <p:nvPr/>
        </p:nvSpPr>
        <p:spPr>
          <a:xfrm>
            <a:off x="1396539" y="3059084"/>
            <a:ext cx="1789088" cy="369332"/>
          </a:xfrm>
          <a:prstGeom prst="rect">
            <a:avLst/>
          </a:prstGeom>
          <a:noFill/>
        </p:spPr>
        <p:txBody>
          <a:bodyPr wrap="square" rtlCol="0">
            <a:spAutoFit/>
          </a:bodyPr>
          <a:lstStyle/>
          <a:p>
            <a:endParaRPr lang="es-CO" dirty="0"/>
          </a:p>
        </p:txBody>
      </p:sp>
      <p:pic>
        <p:nvPicPr>
          <p:cNvPr id="9" name="Imagen 8">
            <a:extLst>
              <a:ext uri="{FF2B5EF4-FFF2-40B4-BE49-F238E27FC236}">
                <a16:creationId xmlns:a16="http://schemas.microsoft.com/office/drawing/2014/main" id="{7F6C9C56-1740-F171-97CB-69A9A25D4087}"/>
              </a:ext>
            </a:extLst>
          </p:cNvPr>
          <p:cNvPicPr>
            <a:picLocks noChangeAspect="1"/>
          </p:cNvPicPr>
          <p:nvPr/>
        </p:nvPicPr>
        <p:blipFill>
          <a:blip r:embed="rId2"/>
          <a:stretch>
            <a:fillRect/>
          </a:stretch>
        </p:blipFill>
        <p:spPr>
          <a:xfrm>
            <a:off x="784364" y="3503593"/>
            <a:ext cx="7687928" cy="1956303"/>
          </a:xfrm>
          <a:prstGeom prst="rect">
            <a:avLst/>
          </a:prstGeom>
        </p:spPr>
      </p:pic>
      <p:pic>
        <p:nvPicPr>
          <p:cNvPr id="11" name="Imagen 10">
            <a:extLst>
              <a:ext uri="{FF2B5EF4-FFF2-40B4-BE49-F238E27FC236}">
                <a16:creationId xmlns:a16="http://schemas.microsoft.com/office/drawing/2014/main" id="{8098F3A8-2D16-2ED6-F436-03323F298E1A}"/>
              </a:ext>
            </a:extLst>
          </p:cNvPr>
          <p:cNvPicPr>
            <a:picLocks noChangeAspect="1"/>
          </p:cNvPicPr>
          <p:nvPr/>
        </p:nvPicPr>
        <p:blipFill>
          <a:blip r:embed="rId3"/>
          <a:stretch>
            <a:fillRect/>
          </a:stretch>
        </p:blipFill>
        <p:spPr>
          <a:xfrm>
            <a:off x="2052015" y="1708343"/>
            <a:ext cx="4835277" cy="1275564"/>
          </a:xfrm>
          <a:prstGeom prst="rect">
            <a:avLst/>
          </a:prstGeom>
        </p:spPr>
      </p:pic>
    </p:spTree>
    <p:extLst>
      <p:ext uri="{BB962C8B-B14F-4D97-AF65-F5344CB8AC3E}">
        <p14:creationId xmlns:p14="http://schemas.microsoft.com/office/powerpoint/2010/main" val="3294825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76E94E4-B178-C080-A17D-21CEABF0FE86}"/>
              </a:ext>
            </a:extLst>
          </p:cNvPr>
          <p:cNvPicPr>
            <a:picLocks noChangeAspect="1"/>
          </p:cNvPicPr>
          <p:nvPr/>
        </p:nvPicPr>
        <p:blipFill>
          <a:blip r:embed="rId2"/>
          <a:stretch>
            <a:fillRect/>
          </a:stretch>
        </p:blipFill>
        <p:spPr>
          <a:xfrm>
            <a:off x="787242" y="1667599"/>
            <a:ext cx="7529811" cy="3885062"/>
          </a:xfrm>
          <a:prstGeom prst="rect">
            <a:avLst/>
          </a:prstGeom>
        </p:spPr>
      </p:pic>
      <p:sp>
        <p:nvSpPr>
          <p:cNvPr id="4" name="1 Título">
            <a:extLst>
              <a:ext uri="{FF2B5EF4-FFF2-40B4-BE49-F238E27FC236}">
                <a16:creationId xmlns:a16="http://schemas.microsoft.com/office/drawing/2014/main" id="{E1E01803-95DD-62D7-668E-434754CB9C5C}"/>
              </a:ext>
            </a:extLst>
          </p:cNvPr>
          <p:cNvSpPr>
            <a:spLocks noGrp="1"/>
          </p:cNvSpPr>
          <p:nvPr>
            <p:ph type="title"/>
          </p:nvPr>
        </p:nvSpPr>
        <p:spPr>
          <a:xfrm>
            <a:off x="628650" y="365127"/>
            <a:ext cx="7886700" cy="1119658"/>
          </a:xfrm>
        </p:spPr>
        <p:txBody>
          <a:bodyPr>
            <a:normAutofit/>
          </a:bodyPr>
          <a:lstStyle/>
          <a:p>
            <a:pPr algn="r"/>
            <a:r>
              <a:rPr lang="es-CO" sz="3200" b="1" dirty="0">
                <a:solidFill>
                  <a:srgbClr val="C00000"/>
                </a:solidFill>
                <a:latin typeface="Arial" pitchFamily="34" charset="0"/>
                <a:cs typeface="Arial" pitchFamily="34" charset="0"/>
              </a:rPr>
              <a:t>CARTERA COBRABLE</a:t>
            </a:r>
          </a:p>
        </p:txBody>
      </p:sp>
    </p:spTree>
    <p:extLst>
      <p:ext uri="{BB962C8B-B14F-4D97-AF65-F5344CB8AC3E}">
        <p14:creationId xmlns:p14="http://schemas.microsoft.com/office/powerpoint/2010/main" val="3084140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9B3278E-FCF4-4C01-AC73-FE54EDCF9B1D}"/>
              </a:ext>
            </a:extLst>
          </p:cNvPr>
          <p:cNvSpPr txBox="1"/>
          <p:nvPr/>
        </p:nvSpPr>
        <p:spPr>
          <a:xfrm>
            <a:off x="1437861" y="2358888"/>
            <a:ext cx="6268278" cy="1077218"/>
          </a:xfrm>
          <a:prstGeom prst="rect">
            <a:avLst/>
          </a:prstGeom>
          <a:noFill/>
        </p:spPr>
        <p:txBody>
          <a:bodyPr wrap="square" rtlCol="0">
            <a:spAutoFit/>
          </a:bodyPr>
          <a:lstStyle/>
          <a:p>
            <a:pPr algn="ctr"/>
            <a:r>
              <a:rPr lang="es-CO" sz="3200" b="1" dirty="0">
                <a:solidFill>
                  <a:srgbClr val="C00000"/>
                </a:solidFill>
                <a:latin typeface="Arial" pitchFamily="34" charset="0"/>
                <a:cs typeface="Arial" pitchFamily="34" charset="0"/>
              </a:rPr>
              <a:t>SISTEMA DE INFORMACIÓN Y ATENCIÓN AL CIUDADANO</a:t>
            </a:r>
          </a:p>
        </p:txBody>
      </p:sp>
    </p:spTree>
    <p:extLst>
      <p:ext uri="{BB962C8B-B14F-4D97-AF65-F5344CB8AC3E}">
        <p14:creationId xmlns:p14="http://schemas.microsoft.com/office/powerpoint/2010/main" val="2887839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543246-5893-41FE-9F5A-027F6BD8808F}"/>
              </a:ext>
            </a:extLst>
          </p:cNvPr>
          <p:cNvSpPr txBox="1"/>
          <p:nvPr/>
        </p:nvSpPr>
        <p:spPr>
          <a:xfrm>
            <a:off x="3461657" y="483328"/>
            <a:ext cx="5112500" cy="2123658"/>
          </a:xfrm>
          <a:prstGeom prst="rect">
            <a:avLst/>
          </a:prstGeom>
          <a:ln>
            <a:noFill/>
          </a:ln>
          <a:effectLst>
            <a:outerShdw blurRad="292100" dist="139700" dir="2700000" algn="tl" rotWithShape="0">
              <a:srgbClr val="333333">
                <a:alpha val="65000"/>
              </a:srgbClr>
            </a:outerShdw>
          </a:effectLst>
        </p:spPr>
        <p:txBody>
          <a:bodyPr wrap="square" rtlCol="0">
            <a:spAutoFit/>
          </a:bodyPr>
          <a:lstStyle/>
          <a:p>
            <a:pPr algn="ctr"/>
            <a:r>
              <a:rPr lang="es-CO" sz="2000" b="1" dirty="0">
                <a:solidFill>
                  <a:srgbClr val="C00000"/>
                </a:solidFill>
                <a:latin typeface="Arial" pitchFamily="34" charset="0"/>
                <a:cs typeface="Arial" pitchFamily="34" charset="0"/>
              </a:rPr>
              <a:t>FORTALECIMIENTO DEL SISTEMA DE INFORMACIÓN Y COMUNICACIÓN</a:t>
            </a:r>
          </a:p>
          <a:p>
            <a:endParaRPr lang="es-CO" sz="2800" b="1" dirty="0"/>
          </a:p>
          <a:p>
            <a:pPr>
              <a:buFont typeface="Wingdings" pitchFamily="2" charset="2"/>
              <a:buChar char="ü"/>
            </a:pPr>
            <a:endParaRPr lang="es-CO" sz="2400" b="1" dirty="0">
              <a:latin typeface="Arial" pitchFamily="34" charset="0"/>
              <a:cs typeface="Arial" pitchFamily="34" charset="0"/>
            </a:endParaRPr>
          </a:p>
          <a:p>
            <a:endParaRPr lang="es-CO" sz="2000" b="1" dirty="0"/>
          </a:p>
          <a:p>
            <a:endParaRPr lang="es-CO" sz="2000" b="1" dirty="0"/>
          </a:p>
        </p:txBody>
      </p:sp>
      <p:graphicFrame>
        <p:nvGraphicFramePr>
          <p:cNvPr id="3" name="2 Tabla"/>
          <p:cNvGraphicFramePr>
            <a:graphicFrameLocks noGrp="1"/>
          </p:cNvGraphicFramePr>
          <p:nvPr>
            <p:extLst>
              <p:ext uri="{D42A27DB-BD31-4B8C-83A1-F6EECF244321}">
                <p14:modId xmlns:p14="http://schemas.microsoft.com/office/powerpoint/2010/main" val="4118726180"/>
              </p:ext>
            </p:extLst>
          </p:nvPr>
        </p:nvGraphicFramePr>
        <p:xfrm>
          <a:off x="819605" y="1972491"/>
          <a:ext cx="7276015" cy="4477530"/>
        </p:xfrm>
        <a:graphic>
          <a:graphicData uri="http://schemas.openxmlformats.org/drawingml/2006/table">
            <a:tbl>
              <a:tblPr firstRow="1" bandRow="1">
                <a:tableStyleId>{93296810-A885-4BE3-A3E7-6D5BEEA58F35}</a:tableStyleId>
              </a:tblPr>
              <a:tblGrid>
                <a:gridCol w="2064910">
                  <a:extLst>
                    <a:ext uri="{9D8B030D-6E8A-4147-A177-3AD203B41FA5}">
                      <a16:colId xmlns:a16="http://schemas.microsoft.com/office/drawing/2014/main" val="20000"/>
                    </a:ext>
                  </a:extLst>
                </a:gridCol>
                <a:gridCol w="903314">
                  <a:extLst>
                    <a:ext uri="{9D8B030D-6E8A-4147-A177-3AD203B41FA5}">
                      <a16:colId xmlns:a16="http://schemas.microsoft.com/office/drawing/2014/main" val="20001"/>
                    </a:ext>
                  </a:extLst>
                </a:gridCol>
                <a:gridCol w="788714">
                  <a:extLst>
                    <a:ext uri="{9D8B030D-6E8A-4147-A177-3AD203B41FA5}">
                      <a16:colId xmlns:a16="http://schemas.microsoft.com/office/drawing/2014/main" val="20002"/>
                    </a:ext>
                  </a:extLst>
                </a:gridCol>
                <a:gridCol w="660633">
                  <a:extLst>
                    <a:ext uri="{9D8B030D-6E8A-4147-A177-3AD203B41FA5}">
                      <a16:colId xmlns:a16="http://schemas.microsoft.com/office/drawing/2014/main" val="20003"/>
                    </a:ext>
                  </a:extLst>
                </a:gridCol>
                <a:gridCol w="714611">
                  <a:extLst>
                    <a:ext uri="{9D8B030D-6E8A-4147-A177-3AD203B41FA5}">
                      <a16:colId xmlns:a16="http://schemas.microsoft.com/office/drawing/2014/main" val="20004"/>
                    </a:ext>
                  </a:extLst>
                </a:gridCol>
                <a:gridCol w="714611">
                  <a:extLst>
                    <a:ext uri="{9D8B030D-6E8A-4147-A177-3AD203B41FA5}">
                      <a16:colId xmlns:a16="http://schemas.microsoft.com/office/drawing/2014/main" val="109618008"/>
                    </a:ext>
                  </a:extLst>
                </a:gridCol>
                <a:gridCol w="714611">
                  <a:extLst>
                    <a:ext uri="{9D8B030D-6E8A-4147-A177-3AD203B41FA5}">
                      <a16:colId xmlns:a16="http://schemas.microsoft.com/office/drawing/2014/main" val="266990045"/>
                    </a:ext>
                  </a:extLst>
                </a:gridCol>
                <a:gridCol w="714611">
                  <a:extLst>
                    <a:ext uri="{9D8B030D-6E8A-4147-A177-3AD203B41FA5}">
                      <a16:colId xmlns:a16="http://schemas.microsoft.com/office/drawing/2014/main" val="1647592111"/>
                    </a:ext>
                  </a:extLst>
                </a:gridCol>
              </a:tblGrid>
              <a:tr h="438306">
                <a:tc>
                  <a:txBody>
                    <a:bodyPr/>
                    <a:lstStyle/>
                    <a:p>
                      <a:pPr algn="ctr"/>
                      <a:r>
                        <a:rPr lang="es-CO" sz="1800" b="1" dirty="0">
                          <a:solidFill>
                            <a:schemeClr val="tx1"/>
                          </a:solidFill>
                          <a:latin typeface="Arial" pitchFamily="34" charset="0"/>
                          <a:cs typeface="Arial" pitchFamily="34" charset="0"/>
                        </a:rPr>
                        <a:t>ADQUISICION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b="1" dirty="0">
                          <a:solidFill>
                            <a:schemeClr val="tx1"/>
                          </a:solidFill>
                          <a:latin typeface="Arial" pitchFamily="34" charset="0"/>
                          <a:cs typeface="Arial"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b="1" dirty="0">
                          <a:solidFill>
                            <a:schemeClr val="tx1"/>
                          </a:solidFill>
                          <a:latin typeface="Arial" pitchFamily="34" charset="0"/>
                          <a:cs typeface="Arial"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b="1" dirty="0">
                          <a:solidFill>
                            <a:schemeClr val="tx1"/>
                          </a:solidFill>
                          <a:latin typeface="Arial" pitchFamily="34" charset="0"/>
                          <a:cs typeface="Arial"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b="1" dirty="0">
                          <a:solidFill>
                            <a:schemeClr val="tx1"/>
                          </a:solidFill>
                          <a:latin typeface="Arial" pitchFamily="34" charset="0"/>
                          <a:cs typeface="Arial"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38306">
                <a:tc>
                  <a:txBody>
                    <a:bodyPr/>
                    <a:lstStyle/>
                    <a:p>
                      <a:r>
                        <a:rPr lang="es-CO" sz="1800" b="0" dirty="0">
                          <a:latin typeface="Arial" pitchFamily="34" charset="0"/>
                          <a:cs typeface="Arial" pitchFamily="34" charset="0"/>
                        </a:rPr>
                        <a:t>Computadores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38306">
                <a:tc>
                  <a:txBody>
                    <a:bodyPr/>
                    <a:lstStyle/>
                    <a:p>
                      <a:r>
                        <a:rPr lang="es-CO" sz="1800" b="0" dirty="0">
                          <a:latin typeface="Arial" pitchFamily="34" charset="0"/>
                          <a:cs typeface="Arial" pitchFamily="34" charset="0"/>
                        </a:rPr>
                        <a:t>Teclados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38306">
                <a:tc>
                  <a:txBody>
                    <a:bodyPr/>
                    <a:lstStyle/>
                    <a:p>
                      <a:r>
                        <a:rPr lang="es-CO" sz="1800" b="0" dirty="0">
                          <a:latin typeface="Arial" pitchFamily="34" charset="0"/>
                          <a:cs typeface="Arial" pitchFamily="34" charset="0"/>
                        </a:rPr>
                        <a:t>Licencias</a:t>
                      </a:r>
                      <a:r>
                        <a:rPr lang="es-CO" sz="1800" b="0" baseline="0" dirty="0">
                          <a:latin typeface="Arial" pitchFamily="34" charset="0"/>
                          <a:cs typeface="Arial" pitchFamily="34" charset="0"/>
                        </a:rPr>
                        <a:t> de Office</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65760">
                <a:tc>
                  <a:txBody>
                    <a:bodyPr/>
                    <a:lstStyle/>
                    <a:p>
                      <a:r>
                        <a:rPr lang="en-US" sz="1800" b="0" dirty="0">
                          <a:latin typeface="Arial" pitchFamily="34" charset="0"/>
                          <a:cs typeface="Arial" pitchFamily="34" charset="0"/>
                        </a:rPr>
                        <a:t>Conmutador</a:t>
                      </a:r>
                      <a:r>
                        <a:rPr lang="en-US" sz="1800" b="0" baseline="0" dirty="0">
                          <a:latin typeface="Arial" pitchFamily="34" charset="0"/>
                          <a:cs typeface="Arial" pitchFamily="34" charset="0"/>
                        </a:rPr>
                        <a:t> </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1</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38306">
                <a:tc>
                  <a:txBody>
                    <a:bodyPr/>
                    <a:lstStyle/>
                    <a:p>
                      <a:r>
                        <a:rPr lang="en-US" sz="1800" b="0" dirty="0">
                          <a:latin typeface="Arial" pitchFamily="34" charset="0"/>
                          <a:cs typeface="Arial" pitchFamily="34" charset="0"/>
                        </a:rPr>
                        <a:t>Scanner</a:t>
                      </a:r>
                      <a:r>
                        <a:rPr lang="en-US" sz="1800" b="0" baseline="0" dirty="0">
                          <a:latin typeface="Arial" pitchFamily="34" charset="0"/>
                          <a:cs typeface="Arial" pitchFamily="34" charset="0"/>
                        </a:rPr>
                        <a:t> Kodak</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1</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438306">
                <a:tc>
                  <a:txBody>
                    <a:bodyPr/>
                    <a:lstStyle/>
                    <a:p>
                      <a:r>
                        <a:rPr lang="es-CO" sz="1800" b="0" dirty="0" err="1">
                          <a:latin typeface="Arial" pitchFamily="34" charset="0"/>
                          <a:cs typeface="Arial" pitchFamily="34" charset="0"/>
                        </a:rPr>
                        <a:t>Sottware</a:t>
                      </a:r>
                      <a:r>
                        <a:rPr lang="es-CO" sz="1800" b="0" baseline="0" dirty="0">
                          <a:latin typeface="Arial" pitchFamily="34" charset="0"/>
                          <a:cs typeface="Arial" pitchFamily="34" charset="0"/>
                        </a:rPr>
                        <a:t> de L. Clínico</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38306">
                <a:tc>
                  <a:txBody>
                    <a:bodyPr/>
                    <a:lstStyle/>
                    <a:p>
                      <a:r>
                        <a:rPr lang="es-CO" sz="1800" b="0" dirty="0">
                          <a:latin typeface="Arial" pitchFamily="34" charset="0"/>
                          <a:cs typeface="Arial" pitchFamily="34" charset="0"/>
                        </a:rPr>
                        <a:t>Fuentes de poder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438306">
                <a:tc>
                  <a:txBody>
                    <a:bodyPr/>
                    <a:lstStyle/>
                    <a:p>
                      <a:r>
                        <a:rPr lang="es-CO" sz="1800" b="0" dirty="0">
                          <a:latin typeface="Arial" pitchFamily="34" charset="0"/>
                          <a:cs typeface="Arial" pitchFamily="34" charset="0"/>
                        </a:rPr>
                        <a:t>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32613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543246-5893-41FE-9F5A-027F6BD8808F}"/>
              </a:ext>
            </a:extLst>
          </p:cNvPr>
          <p:cNvSpPr txBox="1"/>
          <p:nvPr/>
        </p:nvSpPr>
        <p:spPr>
          <a:xfrm>
            <a:off x="3461657" y="483328"/>
            <a:ext cx="5112500" cy="2123658"/>
          </a:xfrm>
          <a:prstGeom prst="rect">
            <a:avLst/>
          </a:prstGeom>
          <a:ln>
            <a:noFill/>
          </a:ln>
          <a:effectLst>
            <a:outerShdw blurRad="292100" dist="139700" dir="2700000" algn="tl" rotWithShape="0">
              <a:srgbClr val="333333">
                <a:alpha val="65000"/>
              </a:srgbClr>
            </a:outerShdw>
          </a:effectLst>
        </p:spPr>
        <p:txBody>
          <a:bodyPr wrap="square" rtlCol="0">
            <a:spAutoFit/>
          </a:bodyPr>
          <a:lstStyle/>
          <a:p>
            <a:pPr algn="ctr"/>
            <a:r>
              <a:rPr lang="es-CO" sz="2000" b="1" dirty="0">
                <a:solidFill>
                  <a:srgbClr val="C00000"/>
                </a:solidFill>
                <a:latin typeface="Arial" pitchFamily="34" charset="0"/>
                <a:cs typeface="Arial" pitchFamily="34" charset="0"/>
              </a:rPr>
              <a:t>FORTALECIMIENTO DEL SISTEMA DE INFORMACIÓN Y COMUNICACIÓN</a:t>
            </a:r>
          </a:p>
          <a:p>
            <a:endParaRPr lang="es-CO" sz="2800" b="1" dirty="0">
              <a:solidFill>
                <a:srgbClr val="C00000"/>
              </a:solidFill>
            </a:endParaRPr>
          </a:p>
          <a:p>
            <a:pPr>
              <a:buFont typeface="Wingdings" pitchFamily="2" charset="2"/>
              <a:buChar char="ü"/>
            </a:pPr>
            <a:endParaRPr lang="es-CO" sz="2400" b="1" dirty="0">
              <a:solidFill>
                <a:srgbClr val="C00000"/>
              </a:solidFill>
              <a:latin typeface="Arial" pitchFamily="34" charset="0"/>
              <a:cs typeface="Arial" pitchFamily="34" charset="0"/>
            </a:endParaRPr>
          </a:p>
          <a:p>
            <a:endParaRPr lang="es-CO" sz="2000" b="1" dirty="0"/>
          </a:p>
          <a:p>
            <a:endParaRPr lang="es-CO" sz="2000" b="1" dirty="0"/>
          </a:p>
        </p:txBody>
      </p:sp>
      <p:graphicFrame>
        <p:nvGraphicFramePr>
          <p:cNvPr id="3" name="2 Tabla"/>
          <p:cNvGraphicFramePr>
            <a:graphicFrameLocks noGrp="1"/>
          </p:cNvGraphicFramePr>
          <p:nvPr>
            <p:extLst>
              <p:ext uri="{D42A27DB-BD31-4B8C-83A1-F6EECF244321}">
                <p14:modId xmlns:p14="http://schemas.microsoft.com/office/powerpoint/2010/main" val="2790078371"/>
              </p:ext>
            </p:extLst>
          </p:nvPr>
        </p:nvGraphicFramePr>
        <p:xfrm>
          <a:off x="1340285" y="1251342"/>
          <a:ext cx="6980398" cy="5196174"/>
        </p:xfrm>
        <a:graphic>
          <a:graphicData uri="http://schemas.openxmlformats.org/drawingml/2006/table">
            <a:tbl>
              <a:tblPr firstRow="1" bandRow="1">
                <a:tableStyleId>{93296810-A885-4BE3-A3E7-6D5BEEA58F35}</a:tableStyleId>
              </a:tblPr>
              <a:tblGrid>
                <a:gridCol w="1654912">
                  <a:extLst>
                    <a:ext uri="{9D8B030D-6E8A-4147-A177-3AD203B41FA5}">
                      <a16:colId xmlns:a16="http://schemas.microsoft.com/office/drawing/2014/main" val="20000"/>
                    </a:ext>
                  </a:extLst>
                </a:gridCol>
                <a:gridCol w="529847">
                  <a:extLst>
                    <a:ext uri="{9D8B030D-6E8A-4147-A177-3AD203B41FA5}">
                      <a16:colId xmlns:a16="http://schemas.microsoft.com/office/drawing/2014/main" val="20001"/>
                    </a:ext>
                  </a:extLst>
                </a:gridCol>
                <a:gridCol w="643611">
                  <a:extLst>
                    <a:ext uri="{9D8B030D-6E8A-4147-A177-3AD203B41FA5}">
                      <a16:colId xmlns:a16="http://schemas.microsoft.com/office/drawing/2014/main" val="20002"/>
                    </a:ext>
                  </a:extLst>
                </a:gridCol>
                <a:gridCol w="594552">
                  <a:extLst>
                    <a:ext uri="{9D8B030D-6E8A-4147-A177-3AD203B41FA5}">
                      <a16:colId xmlns:a16="http://schemas.microsoft.com/office/drawing/2014/main" val="20003"/>
                    </a:ext>
                  </a:extLst>
                </a:gridCol>
                <a:gridCol w="889369">
                  <a:extLst>
                    <a:ext uri="{9D8B030D-6E8A-4147-A177-3AD203B41FA5}">
                      <a16:colId xmlns:a16="http://schemas.microsoft.com/office/drawing/2014/main" val="20004"/>
                    </a:ext>
                  </a:extLst>
                </a:gridCol>
                <a:gridCol w="889369">
                  <a:extLst>
                    <a:ext uri="{9D8B030D-6E8A-4147-A177-3AD203B41FA5}">
                      <a16:colId xmlns:a16="http://schemas.microsoft.com/office/drawing/2014/main" val="1217082490"/>
                    </a:ext>
                  </a:extLst>
                </a:gridCol>
                <a:gridCol w="889369">
                  <a:extLst>
                    <a:ext uri="{9D8B030D-6E8A-4147-A177-3AD203B41FA5}">
                      <a16:colId xmlns:a16="http://schemas.microsoft.com/office/drawing/2014/main" val="3623742278"/>
                    </a:ext>
                  </a:extLst>
                </a:gridCol>
                <a:gridCol w="889369">
                  <a:extLst>
                    <a:ext uri="{9D8B030D-6E8A-4147-A177-3AD203B41FA5}">
                      <a16:colId xmlns:a16="http://schemas.microsoft.com/office/drawing/2014/main" val="2232725420"/>
                    </a:ext>
                  </a:extLst>
                </a:gridCol>
              </a:tblGrid>
              <a:tr h="489138">
                <a:tc>
                  <a:txBody>
                    <a:bodyPr/>
                    <a:lstStyle/>
                    <a:p>
                      <a:pPr algn="ctr"/>
                      <a:r>
                        <a:rPr lang="es-CO" sz="1800" b="1" dirty="0">
                          <a:solidFill>
                            <a:schemeClr val="tx1"/>
                          </a:solidFill>
                          <a:latin typeface="Arial" pitchFamily="34" charset="0"/>
                          <a:cs typeface="Arial" pitchFamily="34" charset="0"/>
                        </a:rPr>
                        <a:t>ADQUISICION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b="1" dirty="0">
                          <a:solidFill>
                            <a:schemeClr val="tx1"/>
                          </a:solidFill>
                          <a:latin typeface="Arial" pitchFamily="34" charset="0"/>
                          <a:cs typeface="Arial"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b="1" dirty="0">
                          <a:solidFill>
                            <a:schemeClr val="tx1"/>
                          </a:solidFill>
                          <a:latin typeface="Arial" pitchFamily="34" charset="0"/>
                          <a:cs typeface="Arial"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b="1" dirty="0">
                          <a:solidFill>
                            <a:schemeClr val="tx1"/>
                          </a:solidFill>
                          <a:latin typeface="Arial" pitchFamily="34" charset="0"/>
                          <a:cs typeface="Arial"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b="1" dirty="0">
                          <a:solidFill>
                            <a:schemeClr val="tx1"/>
                          </a:solidFill>
                          <a:latin typeface="Arial" pitchFamily="34" charset="0"/>
                          <a:cs typeface="Arial"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18403">
                <a:tc>
                  <a:txBody>
                    <a:bodyPr/>
                    <a:lstStyle/>
                    <a:p>
                      <a:r>
                        <a:rPr lang="es-CO" sz="1800" b="0" dirty="0">
                          <a:latin typeface="Arial" pitchFamily="34" charset="0"/>
                          <a:cs typeface="Arial" pitchFamily="34" charset="0"/>
                        </a:rPr>
                        <a:t>Lámparas Video </a:t>
                      </a:r>
                      <a:r>
                        <a:rPr lang="es-CO" sz="1800" b="0">
                          <a:latin typeface="Arial" pitchFamily="34" charset="0"/>
                          <a:cs typeface="Arial" pitchFamily="34" charset="0"/>
                        </a:rPr>
                        <a:t>Beam</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89138">
                <a:tc>
                  <a:txBody>
                    <a:bodyPr/>
                    <a:lstStyle/>
                    <a:p>
                      <a:r>
                        <a:rPr lang="es-CO" sz="1800" b="0" dirty="0">
                          <a:latin typeface="Arial" pitchFamily="34" charset="0"/>
                          <a:cs typeface="Arial" pitchFamily="34" charset="0"/>
                        </a:rPr>
                        <a:t>Servidor de datos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80645">
                <a:tc>
                  <a:txBody>
                    <a:bodyPr/>
                    <a:lstStyle/>
                    <a:p>
                      <a:r>
                        <a:rPr lang="es-CO" sz="1800" b="0" dirty="0">
                          <a:latin typeface="Arial" pitchFamily="34" charset="0"/>
                          <a:cs typeface="Arial" pitchFamily="34" charset="0"/>
                        </a:rPr>
                        <a:t>Radio teléfonos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latin typeface="Arial" pitchFamily="34" charset="0"/>
                          <a:cs typeface="Arial" pitchFamily="34" charset="0"/>
                        </a:rPr>
                        <a:t>-</a:t>
                      </a:r>
                      <a:endParaRPr lang="es-CO" sz="1800" b="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b="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489138">
                <a:tc>
                  <a:txBody>
                    <a:bodyPr/>
                    <a:lstStyle/>
                    <a:p>
                      <a:r>
                        <a:rPr lang="es-CO" sz="1800" dirty="0">
                          <a:latin typeface="Arial" pitchFamily="34" charset="0"/>
                          <a:cs typeface="Arial" pitchFamily="34" charset="0"/>
                        </a:rPr>
                        <a:t>Licencias  antivirus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90</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718403">
                <a:tc>
                  <a:txBody>
                    <a:bodyPr/>
                    <a:lstStyle/>
                    <a:p>
                      <a:r>
                        <a:rPr lang="es-CO" sz="1800" dirty="0">
                          <a:latin typeface="Arial" pitchFamily="34" charset="0"/>
                          <a:cs typeface="Arial" pitchFamily="34" charset="0"/>
                        </a:rPr>
                        <a:t>Licencias</a:t>
                      </a:r>
                      <a:r>
                        <a:rPr lang="es-CO" sz="1800" baseline="0" dirty="0">
                          <a:latin typeface="Arial" pitchFamily="34" charset="0"/>
                          <a:cs typeface="Arial" pitchFamily="34" charset="0"/>
                        </a:rPr>
                        <a:t> Sotfware WM</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20</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718403">
                <a:tc>
                  <a:txBody>
                    <a:bodyPr/>
                    <a:lstStyle/>
                    <a:p>
                      <a:r>
                        <a:rPr lang="es-CO" sz="1800" dirty="0">
                          <a:latin typeface="Arial" pitchFamily="34" charset="0"/>
                          <a:cs typeface="Arial" pitchFamily="34" charset="0"/>
                        </a:rPr>
                        <a:t>Licencias  Sotfware CNT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55</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80645">
                <a:tc>
                  <a:txBody>
                    <a:bodyPr/>
                    <a:lstStyle/>
                    <a:p>
                      <a:r>
                        <a:rPr lang="es-CO" sz="1800" dirty="0">
                          <a:latin typeface="Arial" pitchFamily="34" charset="0"/>
                          <a:cs typeface="Arial" pitchFamily="34" charset="0"/>
                        </a:rPr>
                        <a:t>Licencia</a:t>
                      </a:r>
                      <a:r>
                        <a:rPr lang="es-CO" sz="1800" baseline="0" dirty="0">
                          <a:latin typeface="Arial" pitchFamily="34" charset="0"/>
                          <a:cs typeface="Arial" pitchFamily="34" charset="0"/>
                        </a:rPr>
                        <a:t> SQL</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s-CO" sz="18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32613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2D88AF6-8951-4C37-A00C-2FB449C3EF42}"/>
              </a:ext>
            </a:extLst>
          </p:cNvPr>
          <p:cNvSpPr>
            <a:spLocks noChangeArrowheads="1"/>
          </p:cNvSpPr>
          <p:nvPr/>
        </p:nvSpPr>
        <p:spPr bwMode="auto">
          <a:xfrm>
            <a:off x="3709851" y="522514"/>
            <a:ext cx="4820195" cy="707886"/>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CO" sz="2000" b="1" dirty="0">
                <a:solidFill>
                  <a:srgbClr val="C00000"/>
                </a:solidFill>
                <a:latin typeface="Arial" panose="020B0604020202020204" pitchFamily="34" charset="0"/>
              </a:rPr>
              <a:t>PETICIONES, QUEJAS, RECLAMOS, SUGERENCIAS Y FELICITACIONES.</a:t>
            </a:r>
          </a:p>
        </p:txBody>
      </p:sp>
      <p:sp>
        <p:nvSpPr>
          <p:cNvPr id="3" name="2 CuadroTexto"/>
          <p:cNvSpPr txBox="1"/>
          <p:nvPr/>
        </p:nvSpPr>
        <p:spPr>
          <a:xfrm>
            <a:off x="1946366" y="2939143"/>
            <a:ext cx="184731" cy="369332"/>
          </a:xfrm>
          <a:prstGeom prst="rect">
            <a:avLst/>
          </a:prstGeom>
          <a:noFill/>
        </p:spPr>
        <p:txBody>
          <a:bodyPr wrap="none" rtlCol="0">
            <a:spAutoFit/>
          </a:bodyPr>
          <a:lstStyle/>
          <a:p>
            <a:endParaRPr lang="es-CO" dirty="0"/>
          </a:p>
        </p:txBody>
      </p:sp>
      <p:graphicFrame>
        <p:nvGraphicFramePr>
          <p:cNvPr id="8" name="7 Tabla"/>
          <p:cNvGraphicFramePr>
            <a:graphicFrameLocks noGrp="1"/>
          </p:cNvGraphicFramePr>
          <p:nvPr>
            <p:extLst>
              <p:ext uri="{D42A27DB-BD31-4B8C-83A1-F6EECF244321}">
                <p14:modId xmlns:p14="http://schemas.microsoft.com/office/powerpoint/2010/main" val="268249513"/>
              </p:ext>
            </p:extLst>
          </p:nvPr>
        </p:nvGraphicFramePr>
        <p:xfrm>
          <a:off x="1524000" y="2063930"/>
          <a:ext cx="6096002" cy="3903923"/>
        </p:xfrm>
        <a:graphic>
          <a:graphicData uri="http://schemas.openxmlformats.org/drawingml/2006/table">
            <a:tbl>
              <a:tblPr firstRow="1" bandRow="1">
                <a:tableStyleId>{93296810-A885-4BE3-A3E7-6D5BEEA58F35}</a:tableStyleId>
              </a:tblPr>
              <a:tblGrid>
                <a:gridCol w="1467394">
                  <a:extLst>
                    <a:ext uri="{9D8B030D-6E8A-4147-A177-3AD203B41FA5}">
                      <a16:colId xmlns:a16="http://schemas.microsoft.com/office/drawing/2014/main" val="20000"/>
                    </a:ext>
                  </a:extLst>
                </a:gridCol>
                <a:gridCol w="2076996">
                  <a:extLst>
                    <a:ext uri="{9D8B030D-6E8A-4147-A177-3AD203B41FA5}">
                      <a16:colId xmlns:a16="http://schemas.microsoft.com/office/drawing/2014/main" val="20001"/>
                    </a:ext>
                  </a:extLst>
                </a:gridCol>
                <a:gridCol w="2551612">
                  <a:extLst>
                    <a:ext uri="{9D8B030D-6E8A-4147-A177-3AD203B41FA5}">
                      <a16:colId xmlns:a16="http://schemas.microsoft.com/office/drawing/2014/main" val="20002"/>
                    </a:ext>
                  </a:extLst>
                </a:gridCol>
              </a:tblGrid>
              <a:tr h="511114">
                <a:tc>
                  <a:txBody>
                    <a:bodyPr/>
                    <a:lstStyle/>
                    <a:p>
                      <a:pPr algn="ctr"/>
                      <a:r>
                        <a:rPr lang="es-CO" b="1" dirty="0">
                          <a:solidFill>
                            <a:schemeClr val="tx1"/>
                          </a:solidFill>
                          <a:latin typeface="Arial" pitchFamily="34" charset="0"/>
                          <a:cs typeface="Arial" pitchFamily="34" charset="0"/>
                        </a:rPr>
                        <a:t>VIGENCIA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PQRS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FELICITACIONES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511114">
                <a:tc>
                  <a:txBody>
                    <a:bodyPr/>
                    <a:lstStyle/>
                    <a:p>
                      <a:pPr algn="ctr"/>
                      <a:r>
                        <a:rPr lang="es-CO" dirty="0">
                          <a:latin typeface="Arial" pitchFamily="34" charset="0"/>
                          <a:cs typeface="Arial"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11114">
                <a:tc>
                  <a:txBody>
                    <a:bodyPr/>
                    <a:lstStyle/>
                    <a:p>
                      <a:pPr algn="ctr"/>
                      <a:r>
                        <a:rPr lang="es-CO" dirty="0">
                          <a:latin typeface="Arial" pitchFamily="34" charset="0"/>
                          <a:cs typeface="Arial"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11114">
                <a:tc>
                  <a:txBody>
                    <a:bodyPr/>
                    <a:lstStyle/>
                    <a:p>
                      <a:pPr algn="ctr"/>
                      <a:r>
                        <a:rPr lang="es-CO" dirty="0">
                          <a:latin typeface="Arial" pitchFamily="34" charset="0"/>
                          <a:cs typeface="Arial"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476140">
                <a:tc>
                  <a:txBody>
                    <a:bodyPr/>
                    <a:lstStyle/>
                    <a:p>
                      <a:pPr algn="ctr"/>
                      <a:r>
                        <a:rPr lang="es-CO" dirty="0">
                          <a:solidFill>
                            <a:schemeClr val="tx1"/>
                          </a:solidFill>
                          <a:latin typeface="Arial" pitchFamily="34" charset="0"/>
                          <a:cs typeface="Arial"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solidFill>
                            <a:schemeClr val="tx1"/>
                          </a:solidFill>
                          <a:latin typeface="Arial" pitchFamily="34" charset="0"/>
                          <a:cs typeface="Arial"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solidFill>
                            <a:schemeClr val="tx1"/>
                          </a:solidFill>
                          <a:latin typeface="Arial" pitchFamily="34" charset="0"/>
                          <a:cs typeface="Arial"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61109">
                <a:tc>
                  <a:txBody>
                    <a:bodyPr/>
                    <a:lstStyle/>
                    <a:p>
                      <a:pPr algn="ctr"/>
                      <a:r>
                        <a:rPr lang="es-CO" b="0" dirty="0">
                          <a:latin typeface="Arial" pitchFamily="34" charset="0"/>
                          <a:cs typeface="Arial"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latin typeface="Arial" pitchFamily="34" charset="0"/>
                          <a:cs typeface="Arial" pitchFamily="34" charset="0"/>
                        </a:rPr>
                        <a:t>32</a:t>
                      </a:r>
                      <a:endParaRPr lang="es-CO"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latin typeface="Arial" pitchFamily="34" charset="0"/>
                          <a:cs typeface="Arial" pitchFamily="34" charset="0"/>
                        </a:rPr>
                        <a:t>6</a:t>
                      </a:r>
                      <a:endParaRPr lang="es-CO"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57247405"/>
                  </a:ext>
                </a:extLst>
              </a:tr>
              <a:tr h="461109">
                <a:tc>
                  <a:txBody>
                    <a:bodyPr/>
                    <a:lstStyle/>
                    <a:p>
                      <a:pPr algn="ctr"/>
                      <a:r>
                        <a:rPr lang="es-CO" b="0" dirty="0">
                          <a:latin typeface="Arial" pitchFamily="34" charset="0"/>
                          <a:cs typeface="Arial"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solidFill>
                            <a:schemeClr val="tx1"/>
                          </a:solidFill>
                          <a:latin typeface="Arial" pitchFamily="34" charset="0"/>
                          <a:cs typeface="Arial"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solidFill>
                            <a:schemeClr val="tx1"/>
                          </a:solidFill>
                          <a:latin typeface="Arial" pitchFamily="34" charset="0"/>
                          <a:cs typeface="Arial"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6158637"/>
                  </a:ext>
                </a:extLst>
              </a:tr>
              <a:tr h="461109">
                <a:tc>
                  <a:txBody>
                    <a:bodyPr/>
                    <a:lstStyle/>
                    <a:p>
                      <a:pPr algn="ctr"/>
                      <a:r>
                        <a:rPr lang="es-CO" b="0" dirty="0">
                          <a:latin typeface="Arial" pitchFamily="34" charset="0"/>
                          <a:cs typeface="Arial" pitchFamily="34"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solidFill>
                            <a:schemeClr val="tx1"/>
                          </a:solidFill>
                          <a:latin typeface="Arial" pitchFamily="34" charset="0"/>
                          <a:cs typeface="Arial"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solidFill>
                            <a:schemeClr val="tx1"/>
                          </a:solidFill>
                          <a:latin typeface="Arial" pitchFamily="34" charset="0"/>
                          <a:cs typeface="Arial" pitchFamily="34" charset="0"/>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8581177"/>
                  </a:ext>
                </a:extLst>
              </a:tr>
            </a:tbl>
          </a:graphicData>
        </a:graphic>
      </p:graphicFrame>
    </p:spTree>
    <p:extLst>
      <p:ext uri="{BB962C8B-B14F-4D97-AF65-F5344CB8AC3E}">
        <p14:creationId xmlns:p14="http://schemas.microsoft.com/office/powerpoint/2010/main" val="356691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2D88AF6-8951-4C37-A00C-2FB449C3EF42}"/>
              </a:ext>
            </a:extLst>
          </p:cNvPr>
          <p:cNvSpPr>
            <a:spLocks noChangeArrowheads="1"/>
          </p:cNvSpPr>
          <p:nvPr/>
        </p:nvSpPr>
        <p:spPr bwMode="auto">
          <a:xfrm>
            <a:off x="3709851" y="522514"/>
            <a:ext cx="4820195" cy="707886"/>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CO" sz="2000" b="1" dirty="0">
                <a:solidFill>
                  <a:srgbClr val="C00000"/>
                </a:solidFill>
                <a:latin typeface="Arial" panose="020B0604020202020204" pitchFamily="34" charset="0"/>
              </a:rPr>
              <a:t>ENCUESTA DE SATISFACCIÓN DE LOS USUARIOS</a:t>
            </a:r>
          </a:p>
        </p:txBody>
      </p:sp>
      <p:sp>
        <p:nvSpPr>
          <p:cNvPr id="3" name="2 CuadroTexto"/>
          <p:cNvSpPr txBox="1"/>
          <p:nvPr/>
        </p:nvSpPr>
        <p:spPr>
          <a:xfrm>
            <a:off x="1946366" y="2939143"/>
            <a:ext cx="184731" cy="369332"/>
          </a:xfrm>
          <a:prstGeom prst="rect">
            <a:avLst/>
          </a:prstGeom>
          <a:noFill/>
        </p:spPr>
        <p:txBody>
          <a:bodyPr wrap="none" rtlCol="0">
            <a:spAutoFit/>
          </a:bodyPr>
          <a:lstStyle/>
          <a:p>
            <a:endParaRPr lang="es-CO" dirty="0"/>
          </a:p>
        </p:txBody>
      </p:sp>
      <p:graphicFrame>
        <p:nvGraphicFramePr>
          <p:cNvPr id="8" name="7 Tabla"/>
          <p:cNvGraphicFramePr>
            <a:graphicFrameLocks noGrp="1"/>
          </p:cNvGraphicFramePr>
          <p:nvPr>
            <p:extLst>
              <p:ext uri="{D42A27DB-BD31-4B8C-83A1-F6EECF244321}">
                <p14:modId xmlns:p14="http://schemas.microsoft.com/office/powerpoint/2010/main" val="1354385968"/>
              </p:ext>
            </p:extLst>
          </p:nvPr>
        </p:nvGraphicFramePr>
        <p:xfrm>
          <a:off x="1558043" y="1558042"/>
          <a:ext cx="6479970" cy="3959854"/>
        </p:xfrm>
        <a:graphic>
          <a:graphicData uri="http://schemas.openxmlformats.org/drawingml/2006/table">
            <a:tbl>
              <a:tblPr firstRow="1" bandRow="1">
                <a:tableStyleId>{93296810-A885-4BE3-A3E7-6D5BEEA58F35}</a:tableStyleId>
              </a:tblPr>
              <a:tblGrid>
                <a:gridCol w="2351304">
                  <a:extLst>
                    <a:ext uri="{9D8B030D-6E8A-4147-A177-3AD203B41FA5}">
                      <a16:colId xmlns:a16="http://schemas.microsoft.com/office/drawing/2014/main" val="20000"/>
                    </a:ext>
                  </a:extLst>
                </a:gridCol>
                <a:gridCol w="4128666">
                  <a:extLst>
                    <a:ext uri="{9D8B030D-6E8A-4147-A177-3AD203B41FA5}">
                      <a16:colId xmlns:a16="http://schemas.microsoft.com/office/drawing/2014/main" val="20001"/>
                    </a:ext>
                  </a:extLst>
                </a:gridCol>
              </a:tblGrid>
              <a:tr h="490451">
                <a:tc>
                  <a:txBody>
                    <a:bodyPr/>
                    <a:lstStyle/>
                    <a:p>
                      <a:pPr algn="ctr"/>
                      <a:r>
                        <a:rPr lang="es-CO" b="1" dirty="0">
                          <a:solidFill>
                            <a:schemeClr val="tx1"/>
                          </a:solidFill>
                          <a:latin typeface="Arial" pitchFamily="34" charset="0"/>
                          <a:cs typeface="Arial" pitchFamily="34" charset="0"/>
                        </a:rPr>
                        <a:t>VIGENCIA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RESULTADO</a:t>
                      </a:r>
                      <a:r>
                        <a:rPr lang="es-CO" b="1" baseline="0" dirty="0">
                          <a:solidFill>
                            <a:schemeClr val="tx1"/>
                          </a:solidFill>
                          <a:latin typeface="Arial" pitchFamily="34" charset="0"/>
                          <a:cs typeface="Arial" pitchFamily="34" charset="0"/>
                        </a:rPr>
                        <a:t> ENCUESTA</a:t>
                      </a:r>
                      <a:endParaRPr lang="es-CO"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90451">
                <a:tc>
                  <a:txBody>
                    <a:bodyPr/>
                    <a:lstStyle/>
                    <a:p>
                      <a:pPr algn="ctr"/>
                      <a:r>
                        <a:rPr lang="es-CO" dirty="0">
                          <a:latin typeface="Arial" pitchFamily="34" charset="0"/>
                          <a:cs typeface="Arial"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90451">
                <a:tc>
                  <a:txBody>
                    <a:bodyPr/>
                    <a:lstStyle/>
                    <a:p>
                      <a:pPr algn="ctr"/>
                      <a:r>
                        <a:rPr lang="es-CO" dirty="0">
                          <a:latin typeface="Arial" pitchFamily="34" charset="0"/>
                          <a:cs typeface="Arial"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90451">
                <a:tc>
                  <a:txBody>
                    <a:bodyPr/>
                    <a:lstStyle/>
                    <a:p>
                      <a:pPr algn="ctr"/>
                      <a:r>
                        <a:rPr lang="es-CO" dirty="0">
                          <a:latin typeface="Arial" pitchFamily="34" charset="0"/>
                          <a:cs typeface="Arial"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494924">
                <a:tc>
                  <a:txBody>
                    <a:bodyPr/>
                    <a:lstStyle/>
                    <a:p>
                      <a:pPr algn="ctr"/>
                      <a:r>
                        <a:rPr lang="es-CO" dirty="0">
                          <a:latin typeface="Arial" pitchFamily="34" charset="0"/>
                          <a:cs typeface="Arial"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501042">
                <a:tc>
                  <a:txBody>
                    <a:bodyPr/>
                    <a:lstStyle/>
                    <a:p>
                      <a:pPr algn="ctr"/>
                      <a:r>
                        <a:rPr lang="es-CO" dirty="0">
                          <a:latin typeface="Arial" pitchFamily="34" charset="0"/>
                          <a:cs typeface="Arial"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latin typeface="Arial" pitchFamily="34" charset="0"/>
                          <a:cs typeface="Arial" pitchFamily="34" charset="0"/>
                        </a:rPr>
                        <a:t>93.0%</a:t>
                      </a:r>
                      <a:endParaRPr lang="es-CO"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681036"/>
                  </a:ext>
                </a:extLst>
              </a:tr>
              <a:tr h="501042">
                <a:tc>
                  <a:txBody>
                    <a:bodyPr/>
                    <a:lstStyle/>
                    <a:p>
                      <a:pPr algn="ctr"/>
                      <a:r>
                        <a:rPr lang="es-CO" dirty="0">
                          <a:latin typeface="Arial" pitchFamily="34" charset="0"/>
                          <a:cs typeface="Arial"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93.2%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74861242"/>
                  </a:ext>
                </a:extLst>
              </a:tr>
              <a:tr h="501042">
                <a:tc>
                  <a:txBody>
                    <a:bodyPr/>
                    <a:lstStyle/>
                    <a:p>
                      <a:pPr algn="ctr"/>
                      <a:r>
                        <a:rPr lang="es-CO" dirty="0">
                          <a:latin typeface="Arial" pitchFamily="34" charset="0"/>
                          <a:cs typeface="Arial" pitchFamily="34"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dirty="0">
                          <a:latin typeface="Arial" pitchFamily="34" charset="0"/>
                          <a:cs typeface="Arial" pitchFamily="34" charset="0"/>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76830154"/>
                  </a:ext>
                </a:extLst>
              </a:tr>
            </a:tbl>
          </a:graphicData>
        </a:graphic>
      </p:graphicFrame>
    </p:spTree>
    <p:extLst>
      <p:ext uri="{BB962C8B-B14F-4D97-AF65-F5344CB8AC3E}">
        <p14:creationId xmlns:p14="http://schemas.microsoft.com/office/powerpoint/2010/main" val="356691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25D85D-ABC6-48F9-83E3-9A4A473D825D}"/>
              </a:ext>
            </a:extLst>
          </p:cNvPr>
          <p:cNvSpPr txBox="1"/>
          <p:nvPr/>
        </p:nvSpPr>
        <p:spPr>
          <a:xfrm>
            <a:off x="3500845" y="470263"/>
            <a:ext cx="5473338" cy="584775"/>
          </a:xfrm>
          <a:prstGeom prst="rect">
            <a:avLst/>
          </a:prstGeom>
          <a:noFill/>
        </p:spPr>
        <p:txBody>
          <a:bodyPr wrap="square" rtlCol="0">
            <a:spAutoFit/>
          </a:bodyPr>
          <a:lstStyle/>
          <a:p>
            <a:r>
              <a:rPr lang="es-CO" sz="3200" b="1" dirty="0">
                <a:solidFill>
                  <a:srgbClr val="C00000"/>
                </a:solidFill>
                <a:latin typeface="Arial" pitchFamily="34" charset="0"/>
                <a:cs typeface="Arial" pitchFamily="34" charset="0"/>
              </a:rPr>
              <a:t>       </a:t>
            </a:r>
            <a:r>
              <a:rPr lang="es-CO" sz="2800" b="1" dirty="0">
                <a:solidFill>
                  <a:srgbClr val="C00000"/>
                </a:solidFill>
                <a:latin typeface="Arial" pitchFamily="34" charset="0"/>
                <a:cs typeface="Arial" pitchFamily="34" charset="0"/>
              </a:rPr>
              <a:t>PROCESO ASISTENCIAL</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52" y="1648497"/>
            <a:ext cx="7160653" cy="3850782"/>
          </a:xfrm>
          <a:prstGeom prst="rect">
            <a:avLst/>
          </a:prstGeom>
        </p:spPr>
      </p:pic>
    </p:spTree>
    <p:extLst>
      <p:ext uri="{BB962C8B-B14F-4D97-AF65-F5344CB8AC3E}">
        <p14:creationId xmlns:p14="http://schemas.microsoft.com/office/powerpoint/2010/main" val="249694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BCABA2F-CDD1-42D5-ADA2-FF64A2E14392}"/>
              </a:ext>
            </a:extLst>
          </p:cNvPr>
          <p:cNvSpPr/>
          <p:nvPr/>
        </p:nvSpPr>
        <p:spPr>
          <a:xfrm>
            <a:off x="2769327" y="600892"/>
            <a:ext cx="5904410" cy="630942"/>
          </a:xfrm>
          <a:prstGeom prst="rect">
            <a:avLst/>
          </a:prstGeom>
        </p:spPr>
        <p:txBody>
          <a:bodyPr wrap="square">
            <a:spAutoFit/>
          </a:bodyPr>
          <a:lstStyle/>
          <a:p>
            <a:endParaRPr lang="es-CO" sz="1100" dirty="0">
              <a:solidFill>
                <a:srgbClr val="000000"/>
              </a:solidFill>
              <a:latin typeface="Arial" panose="020B0604020202020204" pitchFamily="34" charset="0"/>
            </a:endParaRPr>
          </a:p>
          <a:p>
            <a:r>
              <a:rPr lang="es-CO" b="1" dirty="0">
                <a:latin typeface="Arial" panose="020B0604020202020204" pitchFamily="34" charset="0"/>
              </a:rPr>
              <a:t>           </a:t>
            </a:r>
            <a:r>
              <a:rPr lang="es-CO" sz="2400" b="1" dirty="0">
                <a:solidFill>
                  <a:srgbClr val="C00000"/>
                </a:solidFill>
                <a:latin typeface="Arial" panose="020B0604020202020204" pitchFamily="34" charset="0"/>
              </a:rPr>
              <a:t>OPORTUNIDAD EN LA ATENCIÓN </a:t>
            </a:r>
            <a:endParaRPr lang="es-CO" sz="2400" dirty="0">
              <a:solidFill>
                <a:srgbClr val="C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545734253"/>
              </p:ext>
            </p:extLst>
          </p:nvPr>
        </p:nvGraphicFramePr>
        <p:xfrm>
          <a:off x="372533" y="1694576"/>
          <a:ext cx="7947215" cy="4457422"/>
        </p:xfrm>
        <a:graphic>
          <a:graphicData uri="http://schemas.openxmlformats.org/drawingml/2006/table">
            <a:tbl>
              <a:tblPr firstRow="1" bandRow="1">
                <a:tableStyleId>{93296810-A885-4BE3-A3E7-6D5BEEA58F35}</a:tableStyleId>
              </a:tblPr>
              <a:tblGrid>
                <a:gridCol w="1666554">
                  <a:extLst>
                    <a:ext uri="{9D8B030D-6E8A-4147-A177-3AD203B41FA5}">
                      <a16:colId xmlns:a16="http://schemas.microsoft.com/office/drawing/2014/main" val="20000"/>
                    </a:ext>
                  </a:extLst>
                </a:gridCol>
                <a:gridCol w="825904">
                  <a:extLst>
                    <a:ext uri="{9D8B030D-6E8A-4147-A177-3AD203B41FA5}">
                      <a16:colId xmlns:a16="http://schemas.microsoft.com/office/drawing/2014/main" val="20001"/>
                    </a:ext>
                  </a:extLst>
                </a:gridCol>
                <a:gridCol w="659912">
                  <a:extLst>
                    <a:ext uri="{9D8B030D-6E8A-4147-A177-3AD203B41FA5}">
                      <a16:colId xmlns:a16="http://schemas.microsoft.com/office/drawing/2014/main" val="20002"/>
                    </a:ext>
                  </a:extLst>
                </a:gridCol>
                <a:gridCol w="648152">
                  <a:extLst>
                    <a:ext uri="{9D8B030D-6E8A-4147-A177-3AD203B41FA5}">
                      <a16:colId xmlns:a16="http://schemas.microsoft.com/office/drawing/2014/main" val="20003"/>
                    </a:ext>
                  </a:extLst>
                </a:gridCol>
                <a:gridCol w="751266">
                  <a:extLst>
                    <a:ext uri="{9D8B030D-6E8A-4147-A177-3AD203B41FA5}">
                      <a16:colId xmlns:a16="http://schemas.microsoft.com/office/drawing/2014/main" val="20004"/>
                    </a:ext>
                  </a:extLst>
                </a:gridCol>
                <a:gridCol w="743901">
                  <a:extLst>
                    <a:ext uri="{9D8B030D-6E8A-4147-A177-3AD203B41FA5}">
                      <a16:colId xmlns:a16="http://schemas.microsoft.com/office/drawing/2014/main" val="20005"/>
                    </a:ext>
                  </a:extLst>
                </a:gridCol>
                <a:gridCol w="883842">
                  <a:extLst>
                    <a:ext uri="{9D8B030D-6E8A-4147-A177-3AD203B41FA5}">
                      <a16:colId xmlns:a16="http://schemas.microsoft.com/office/drawing/2014/main" val="925481355"/>
                    </a:ext>
                  </a:extLst>
                </a:gridCol>
                <a:gridCol w="883842">
                  <a:extLst>
                    <a:ext uri="{9D8B030D-6E8A-4147-A177-3AD203B41FA5}">
                      <a16:colId xmlns:a16="http://schemas.microsoft.com/office/drawing/2014/main" val="1632449337"/>
                    </a:ext>
                  </a:extLst>
                </a:gridCol>
                <a:gridCol w="883842">
                  <a:extLst>
                    <a:ext uri="{9D8B030D-6E8A-4147-A177-3AD203B41FA5}">
                      <a16:colId xmlns:a16="http://schemas.microsoft.com/office/drawing/2014/main" val="376764004"/>
                    </a:ext>
                  </a:extLst>
                </a:gridCol>
              </a:tblGrid>
              <a:tr h="597863">
                <a:tc>
                  <a:txBody>
                    <a:bodyPr/>
                    <a:lstStyle/>
                    <a:p>
                      <a:pPr algn="ctr"/>
                      <a:r>
                        <a:rPr lang="es-CO" sz="1800" dirty="0">
                          <a:solidFill>
                            <a:schemeClr val="tx1"/>
                          </a:solidFill>
                          <a:latin typeface="Arial" pitchFamily="34" charset="0"/>
                          <a:cs typeface="Arial" pitchFamily="34" charset="0"/>
                        </a:rPr>
                        <a:t>SERVICIO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META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 2020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b="1" dirty="0">
                          <a:solidFill>
                            <a:schemeClr val="tx1"/>
                          </a:solidFill>
                          <a:latin typeface="Arial" pitchFamily="34" charset="0"/>
                          <a:cs typeface="Arial" pitchFamily="34"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2824">
                <a:tc>
                  <a:txBody>
                    <a:bodyPr/>
                    <a:lstStyle/>
                    <a:p>
                      <a:r>
                        <a:rPr lang="es-CO" sz="1800" dirty="0">
                          <a:latin typeface="Arial" pitchFamily="34" charset="0"/>
                          <a:cs typeface="Arial" pitchFamily="34" charset="0"/>
                        </a:rPr>
                        <a:t>C.</a:t>
                      </a:r>
                      <a:r>
                        <a:rPr lang="es-CO" sz="1800" baseline="0" dirty="0">
                          <a:latin typeface="Arial" pitchFamily="34" charset="0"/>
                          <a:cs typeface="Arial" pitchFamily="34" charset="0"/>
                        </a:rPr>
                        <a:t> Mé</a:t>
                      </a:r>
                      <a:r>
                        <a:rPr lang="es-CO" sz="1800" dirty="0">
                          <a:latin typeface="Arial" pitchFamily="34" charset="0"/>
                          <a:cs typeface="Arial" pitchFamily="34" charset="0"/>
                        </a:rPr>
                        <a:t>dica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 días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3</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94376">
                <a:tc>
                  <a:txBody>
                    <a:bodyPr/>
                    <a:lstStyle/>
                    <a:p>
                      <a:r>
                        <a:rPr lang="es-CO" sz="1800" dirty="0">
                          <a:latin typeface="Arial" pitchFamily="34" charset="0"/>
                          <a:cs typeface="Arial" pitchFamily="34" charset="0"/>
                        </a:rPr>
                        <a:t>C.</a:t>
                      </a:r>
                      <a:r>
                        <a:rPr lang="es-CO" sz="1800" baseline="0" dirty="0">
                          <a:latin typeface="Arial" pitchFamily="34" charset="0"/>
                          <a:cs typeface="Arial" pitchFamily="34" charset="0"/>
                        </a:rPr>
                        <a:t> </a:t>
                      </a:r>
                      <a:r>
                        <a:rPr lang="es-CO" sz="1800" dirty="0">
                          <a:latin typeface="Arial" pitchFamily="34" charset="0"/>
                          <a:cs typeface="Arial" pitchFamily="34" charset="0"/>
                        </a:rPr>
                        <a:t>Odontológica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 días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1</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72824">
                <a:tc>
                  <a:txBody>
                    <a:bodyPr/>
                    <a:lstStyle/>
                    <a:p>
                      <a:r>
                        <a:rPr lang="es-CO" sz="1800" dirty="0">
                          <a:latin typeface="Arial" pitchFamily="34" charset="0"/>
                          <a:cs typeface="Arial" pitchFamily="34" charset="0"/>
                        </a:rPr>
                        <a:t>C.</a:t>
                      </a:r>
                      <a:r>
                        <a:rPr lang="es-CO" sz="1800" baseline="0" dirty="0">
                          <a:latin typeface="Arial" pitchFamily="34" charset="0"/>
                          <a:cs typeface="Arial" pitchFamily="34" charset="0"/>
                        </a:rPr>
                        <a:t> </a:t>
                      </a:r>
                      <a:r>
                        <a:rPr lang="es-CO" sz="1800" dirty="0">
                          <a:latin typeface="Arial" pitchFamily="34" charset="0"/>
                          <a:cs typeface="Arial" pitchFamily="34" charset="0"/>
                        </a:rPr>
                        <a:t>Obstetricia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8 días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NA</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NA</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dirty="0">
                          <a:latin typeface="Arial" pitchFamily="34" charset="0"/>
                          <a:cs typeface="Arial"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432386">
                <a:tc>
                  <a:txBody>
                    <a:bodyPr/>
                    <a:lstStyle/>
                    <a:p>
                      <a:r>
                        <a:rPr lang="es-CO" sz="1800" dirty="0">
                          <a:latin typeface="Arial" pitchFamily="34" charset="0"/>
                          <a:cs typeface="Arial" pitchFamily="34" charset="0"/>
                        </a:rPr>
                        <a:t>Toma</a:t>
                      </a:r>
                      <a:r>
                        <a:rPr lang="es-CO" sz="1800" baseline="0" dirty="0">
                          <a:latin typeface="Arial" pitchFamily="34" charset="0"/>
                          <a:cs typeface="Arial" pitchFamily="34" charset="0"/>
                        </a:rPr>
                        <a:t> de </a:t>
                      </a:r>
                      <a:r>
                        <a:rPr lang="es-CO" sz="1800" baseline="0" dirty="0" err="1">
                          <a:latin typeface="Arial" pitchFamily="34" charset="0"/>
                          <a:cs typeface="Arial" pitchFamily="34" charset="0"/>
                        </a:rPr>
                        <a:t>Rx</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 días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3</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32386">
                <a:tc>
                  <a:txBody>
                    <a:bodyPr/>
                    <a:lstStyle/>
                    <a:p>
                      <a:r>
                        <a:rPr lang="es-CO" sz="1800" dirty="0">
                          <a:latin typeface="Arial" pitchFamily="34" charset="0"/>
                          <a:cs typeface="Arial" pitchFamily="34" charset="0"/>
                        </a:rPr>
                        <a:t>Triage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15</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652442">
                <a:tc>
                  <a:txBody>
                    <a:bodyPr/>
                    <a:lstStyle/>
                    <a:p>
                      <a:r>
                        <a:rPr lang="es-CO" sz="1800" dirty="0">
                          <a:latin typeface="Arial" pitchFamily="34" charset="0"/>
                          <a:cs typeface="Arial" pitchFamily="34" charset="0"/>
                        </a:rPr>
                        <a:t>Reingreso Hospitalización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0</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652442">
                <a:tc>
                  <a:txBody>
                    <a:bodyPr/>
                    <a:lstStyle/>
                    <a:p>
                      <a:r>
                        <a:rPr lang="es-CO" sz="1800" dirty="0">
                          <a:latin typeface="Arial" pitchFamily="34" charset="0"/>
                          <a:cs typeface="Arial" pitchFamily="34" charset="0"/>
                        </a:rPr>
                        <a:t>Reingreso</a:t>
                      </a:r>
                      <a:r>
                        <a:rPr lang="es-CO" sz="1800" baseline="0" dirty="0">
                          <a:latin typeface="Arial" pitchFamily="34" charset="0"/>
                          <a:cs typeface="Arial" pitchFamily="34" charset="0"/>
                        </a:rPr>
                        <a:t>  Urgencias</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latin typeface="Arial" pitchFamily="34" charset="0"/>
                          <a:cs typeface="Arial" pitchFamily="34" charset="0"/>
                        </a:rPr>
                        <a:t>0.02</a:t>
                      </a: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dirty="0">
                          <a:latin typeface="Arial" pitchFamily="34" charset="0"/>
                          <a:cs typeface="Arial" pitchFamily="34" charset="0"/>
                        </a:rPr>
                        <a:t>0,019</a:t>
                      </a:r>
                    </a:p>
                    <a:p>
                      <a:pPr algn="ctr"/>
                      <a:endParaRPr lang="es-CO"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68784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476978" y="346364"/>
            <a:ext cx="5471088"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a:solidFill>
                  <a:srgbClr val="C00000"/>
                </a:solidFill>
                <a:latin typeface="Arial" pitchFamily="34" charset="0"/>
                <a:cs typeface="Arial" pitchFamily="34" charset="0"/>
              </a:rPr>
              <a:t>COBERTURAS DE VACUNACIÓN  </a:t>
            </a:r>
            <a:endParaRPr lang="es-CO" sz="2400" b="1" dirty="0">
              <a:solidFill>
                <a:srgbClr val="C00000"/>
              </a:solidFill>
              <a:latin typeface="Arial" pitchFamily="34" charset="0"/>
              <a:cs typeface="Arial" pitchFamily="34" charset="0"/>
            </a:endParaRPr>
          </a:p>
        </p:txBody>
      </p:sp>
      <p:sp>
        <p:nvSpPr>
          <p:cNvPr id="5" name="CuadroTexto 4">
            <a:extLst>
              <a:ext uri="{FF2B5EF4-FFF2-40B4-BE49-F238E27FC236}">
                <a16:creationId xmlns:a16="http://schemas.microsoft.com/office/drawing/2014/main" id="{CCBBE53A-121C-2147-B64F-756D06D34A6B}"/>
              </a:ext>
            </a:extLst>
          </p:cNvPr>
          <p:cNvSpPr txBox="1"/>
          <p:nvPr/>
        </p:nvSpPr>
        <p:spPr>
          <a:xfrm>
            <a:off x="619954" y="1387200"/>
            <a:ext cx="2930097" cy="5612690"/>
          </a:xfrm>
          <a:prstGeom prst="rect">
            <a:avLst/>
          </a:prstGeom>
          <a:noFill/>
        </p:spPr>
        <p:txBody>
          <a:bodyPr wrap="square" rtlCol="0">
            <a:spAutoFit/>
          </a:bodyPr>
          <a:lstStyle/>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Es importante resaltar que son datos capturados en la población que vacuna la ESE, el consolidado del municipio lo envía la alcaldía municipal, existen otros puntos de vacunación particular que cuenta con una cobertura de vacunación diferente a la E.S.E.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Con la página de PAI web se han presentado inconsistencias que no permiten la obtención exacta de la cobertura realizada con dicho corte.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3" name="Imagen 2">
            <a:extLst>
              <a:ext uri="{FF2B5EF4-FFF2-40B4-BE49-F238E27FC236}">
                <a16:creationId xmlns:a16="http://schemas.microsoft.com/office/drawing/2014/main" id="{D3768FA2-AB2E-2433-138E-A95D3EEA29E9}"/>
              </a:ext>
            </a:extLst>
          </p:cNvPr>
          <p:cNvPicPr>
            <a:picLocks noChangeAspect="1"/>
          </p:cNvPicPr>
          <p:nvPr/>
        </p:nvPicPr>
        <p:blipFill rotWithShape="1">
          <a:blip r:embed="rId2">
            <a:alphaModFix amt="85000"/>
          </a:blip>
          <a:srcRect r="54"/>
          <a:stretch/>
        </p:blipFill>
        <p:spPr>
          <a:xfrm>
            <a:off x="4043318" y="1232861"/>
            <a:ext cx="4480728" cy="4392277"/>
          </a:xfrm>
          <a:prstGeom prst="rect">
            <a:avLst/>
          </a:prstGeom>
        </p:spPr>
      </p:pic>
    </p:spTree>
    <p:extLst>
      <p:ext uri="{BB962C8B-B14F-4D97-AF65-F5344CB8AC3E}">
        <p14:creationId xmlns:p14="http://schemas.microsoft.com/office/powerpoint/2010/main" val="320021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A68CCD7-6A92-4C86-8D37-D65E064443BE}"/>
              </a:ext>
            </a:extLst>
          </p:cNvPr>
          <p:cNvSpPr/>
          <p:nvPr/>
        </p:nvSpPr>
        <p:spPr>
          <a:xfrm>
            <a:off x="954158" y="1541417"/>
            <a:ext cx="7076242" cy="1410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lnSpc>
                <a:spcPct val="115000"/>
              </a:lnSpc>
              <a:spcAft>
                <a:spcPts val="1000"/>
              </a:spcAft>
              <a:buFont typeface="Wingdings" panose="05000000000000000000" pitchFamily="2" charset="2"/>
              <a:buChar char="ü"/>
            </a:pPr>
            <a:r>
              <a:rPr lang="es-CO" sz="2000" b="1" dirty="0">
                <a:solidFill>
                  <a:srgbClr val="000000"/>
                </a:solidFill>
                <a:latin typeface="Arial" panose="020B0604020202020204" pitchFamily="34" charset="0"/>
                <a:ea typeface="Calibri" panose="020F0502020204030204" pitchFamily="34" charset="0"/>
              </a:rPr>
              <a:t>PLAN DE DESARROLLO</a:t>
            </a:r>
          </a:p>
          <a:p>
            <a:pPr marL="342900" lvl="0" indent="-342900" algn="just">
              <a:lnSpc>
                <a:spcPct val="115000"/>
              </a:lnSpc>
              <a:spcAft>
                <a:spcPts val="1000"/>
              </a:spcAft>
              <a:buFont typeface="Wingdings" panose="05000000000000000000" pitchFamily="2" charset="2"/>
              <a:buChar char="ü"/>
            </a:pPr>
            <a:r>
              <a:rPr lang="es-CO" sz="2000" b="1" dirty="0">
                <a:solidFill>
                  <a:srgbClr val="000000"/>
                </a:solidFill>
                <a:latin typeface="Arial" panose="020B0604020202020204" pitchFamily="34" charset="0"/>
                <a:ea typeface="Calibri" panose="020F0502020204030204" pitchFamily="34" charset="0"/>
              </a:rPr>
              <a:t>PLAN DE GESTIÓN GERENCIAL</a:t>
            </a:r>
          </a:p>
          <a:p>
            <a:pPr marL="342900" lvl="0" indent="-342900" algn="just">
              <a:lnSpc>
                <a:spcPct val="115000"/>
              </a:lnSpc>
              <a:spcAft>
                <a:spcPts val="1000"/>
              </a:spcAft>
              <a:buFont typeface="Wingdings" panose="05000000000000000000" pitchFamily="2" charset="2"/>
              <a:buChar char="ü"/>
            </a:pPr>
            <a:r>
              <a:rPr lang="es-CO" sz="2000" b="1" dirty="0">
                <a:solidFill>
                  <a:srgbClr val="000000"/>
                </a:solidFill>
                <a:latin typeface="Arial" panose="020B0604020202020204" pitchFamily="34" charset="0"/>
                <a:ea typeface="Calibri" panose="020F0502020204030204" pitchFamily="34" charset="0"/>
              </a:rPr>
              <a:t>AUDITORIA DE LA CONTRALORÍA DPTAL</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7" y="3348506"/>
            <a:ext cx="8216721" cy="2730321"/>
          </a:xfrm>
          <a:prstGeom prst="rect">
            <a:avLst/>
          </a:prstGeom>
        </p:spPr>
      </p:pic>
    </p:spTree>
    <p:extLst>
      <p:ext uri="{BB962C8B-B14F-4D97-AF65-F5344CB8AC3E}">
        <p14:creationId xmlns:p14="http://schemas.microsoft.com/office/powerpoint/2010/main" val="73595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BCABA2F-CDD1-42D5-ADA2-FF64A2E14392}"/>
              </a:ext>
            </a:extLst>
          </p:cNvPr>
          <p:cNvSpPr/>
          <p:nvPr/>
        </p:nvSpPr>
        <p:spPr>
          <a:xfrm>
            <a:off x="3884103" y="457914"/>
            <a:ext cx="4437776"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CO" sz="2400" b="1" dirty="0">
                <a:solidFill>
                  <a:srgbClr val="C00000"/>
                </a:solidFill>
                <a:latin typeface="Arial" panose="020B0604020202020204" pitchFamily="34" charset="0"/>
              </a:rPr>
              <a:t>JORNADAS DE SALUD  EXTRAMURALES </a:t>
            </a:r>
            <a:endParaRPr lang="es-CO" sz="2400" dirty="0">
              <a:solidFill>
                <a:srgbClr val="C0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266620316"/>
              </p:ext>
            </p:extLst>
          </p:nvPr>
        </p:nvGraphicFramePr>
        <p:xfrm>
          <a:off x="1301364" y="1872182"/>
          <a:ext cx="6250797" cy="2150624"/>
        </p:xfrm>
        <a:graphic>
          <a:graphicData uri="http://schemas.openxmlformats.org/drawingml/2006/table">
            <a:tbl>
              <a:tblPr firstRow="1" bandRow="1">
                <a:tableStyleId>{93296810-A885-4BE3-A3E7-6D5BEEA58F35}</a:tableStyleId>
              </a:tblPr>
              <a:tblGrid>
                <a:gridCol w="959392">
                  <a:extLst>
                    <a:ext uri="{9D8B030D-6E8A-4147-A177-3AD203B41FA5}">
                      <a16:colId xmlns:a16="http://schemas.microsoft.com/office/drawing/2014/main" val="20000"/>
                    </a:ext>
                  </a:extLst>
                </a:gridCol>
                <a:gridCol w="754380">
                  <a:extLst>
                    <a:ext uri="{9D8B030D-6E8A-4147-A177-3AD203B41FA5}">
                      <a16:colId xmlns:a16="http://schemas.microsoft.com/office/drawing/2014/main" val="20001"/>
                    </a:ext>
                  </a:extLst>
                </a:gridCol>
                <a:gridCol w="825310">
                  <a:extLst>
                    <a:ext uri="{9D8B030D-6E8A-4147-A177-3AD203B41FA5}">
                      <a16:colId xmlns:a16="http://schemas.microsoft.com/office/drawing/2014/main" val="20002"/>
                    </a:ext>
                  </a:extLst>
                </a:gridCol>
                <a:gridCol w="759149">
                  <a:extLst>
                    <a:ext uri="{9D8B030D-6E8A-4147-A177-3AD203B41FA5}">
                      <a16:colId xmlns:a16="http://schemas.microsoft.com/office/drawing/2014/main" val="20003"/>
                    </a:ext>
                  </a:extLst>
                </a:gridCol>
                <a:gridCol w="719841">
                  <a:extLst>
                    <a:ext uri="{9D8B030D-6E8A-4147-A177-3AD203B41FA5}">
                      <a16:colId xmlns:a16="http://schemas.microsoft.com/office/drawing/2014/main" val="20004"/>
                    </a:ext>
                  </a:extLst>
                </a:gridCol>
                <a:gridCol w="749610">
                  <a:extLst>
                    <a:ext uri="{9D8B030D-6E8A-4147-A177-3AD203B41FA5}">
                      <a16:colId xmlns:a16="http://schemas.microsoft.com/office/drawing/2014/main" val="2674648796"/>
                    </a:ext>
                  </a:extLst>
                </a:gridCol>
                <a:gridCol w="744583">
                  <a:extLst>
                    <a:ext uri="{9D8B030D-6E8A-4147-A177-3AD203B41FA5}">
                      <a16:colId xmlns:a16="http://schemas.microsoft.com/office/drawing/2014/main" val="2094719321"/>
                    </a:ext>
                  </a:extLst>
                </a:gridCol>
                <a:gridCol w="738532">
                  <a:extLst>
                    <a:ext uri="{9D8B030D-6E8A-4147-A177-3AD203B41FA5}">
                      <a16:colId xmlns:a16="http://schemas.microsoft.com/office/drawing/2014/main" val="4203611950"/>
                    </a:ext>
                  </a:extLst>
                </a:gridCol>
              </a:tblGrid>
              <a:tr h="537656">
                <a:tc>
                  <a:txBody>
                    <a:bodyPr/>
                    <a:lstStyle/>
                    <a:p>
                      <a:pPr algn="ctr"/>
                      <a:r>
                        <a:rPr lang="es-CO" sz="1800" dirty="0">
                          <a:solidFill>
                            <a:schemeClr val="tx1"/>
                          </a:solidFill>
                          <a:latin typeface="Arial" pitchFamily="34" charset="0"/>
                          <a:cs typeface="Arial" pitchFamily="34" charset="0"/>
                        </a:rPr>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CO" sz="1800" dirty="0">
                          <a:solidFill>
                            <a:schemeClr val="tx1"/>
                          </a:solidFill>
                          <a:latin typeface="Arial" pitchFamily="34" charset="0"/>
                          <a:cs typeface="Arial" pitchFamily="34"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537656">
                <a:tc>
                  <a:txBody>
                    <a:bodyPr/>
                    <a:lstStyle/>
                    <a:p>
                      <a:pPr algn="ctr"/>
                      <a:r>
                        <a:rPr lang="es-CO" sz="1800" dirty="0">
                          <a:latin typeface="Arial" pitchFamily="34" charset="0"/>
                          <a:cs typeface="Arial" pitchFamily="34" charset="0"/>
                        </a:rPr>
                        <a:t>Urbana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37656">
                <a:tc>
                  <a:txBody>
                    <a:bodyPr/>
                    <a:lstStyle/>
                    <a:p>
                      <a:pPr algn="ctr"/>
                      <a:r>
                        <a:rPr lang="es-CO" sz="1800" dirty="0">
                          <a:latin typeface="Arial" pitchFamily="34" charset="0"/>
                          <a:cs typeface="Arial" pitchFamily="34" charset="0"/>
                        </a:rPr>
                        <a:t>Rural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37656">
                <a:tc>
                  <a:txBody>
                    <a:bodyPr/>
                    <a:lstStyle/>
                    <a:p>
                      <a:pPr algn="ctr"/>
                      <a:r>
                        <a:rPr lang="es-CO" sz="1800" dirty="0">
                          <a:latin typeface="Arial" pitchFamily="34" charset="0"/>
                          <a:cs typeface="Arial"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s-CO" sz="1800" dirty="0">
                          <a:latin typeface="Arial" pitchFamily="34" charset="0"/>
                          <a:cs typeface="Arial"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8784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6C4360E-F2D6-4688-9441-EFD3CAF647AF}"/>
              </a:ext>
            </a:extLst>
          </p:cNvPr>
          <p:cNvGraphicFramePr/>
          <p:nvPr>
            <p:extLst>
              <p:ext uri="{D42A27DB-BD31-4B8C-83A1-F6EECF244321}">
                <p14:modId xmlns:p14="http://schemas.microsoft.com/office/powerpoint/2010/main" val="3723850094"/>
              </p:ext>
            </p:extLst>
          </p:nvPr>
        </p:nvGraphicFramePr>
        <p:xfrm>
          <a:off x="3866606" y="553423"/>
          <a:ext cx="5025602" cy="86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726805" y="1608281"/>
            <a:ext cx="8500322" cy="3231654"/>
          </a:xfrm>
          <a:prstGeom prst="rect">
            <a:avLst/>
          </a:prstGeom>
          <a:noFill/>
        </p:spPr>
        <p:txBody>
          <a:bodyPr wrap="square" rtlCol="0">
            <a:spAutoFit/>
          </a:bodyPr>
          <a:lstStyle/>
          <a:p>
            <a:pPr algn="ctr"/>
            <a:r>
              <a:rPr lang="es-CO" b="1" dirty="0">
                <a:latin typeface="Arial" pitchFamily="34" charset="0"/>
                <a:cs typeface="Arial" pitchFamily="34" charset="0"/>
              </a:rPr>
              <a:t>MANTENIMIENTO DE LA CERTIFICACIÓN  DE CALIDAD ISO 9001: 2015</a:t>
            </a:r>
          </a:p>
          <a:p>
            <a:endParaRPr lang="es-CO" sz="2400" dirty="0">
              <a:latin typeface="Arial" pitchFamily="34" charset="0"/>
              <a:cs typeface="Arial" pitchFamily="34" charset="0"/>
            </a:endParaRPr>
          </a:p>
          <a:p>
            <a:endParaRPr lang="es-CO" dirty="0">
              <a:latin typeface="Arial" pitchFamily="34" charset="0"/>
              <a:cs typeface="Arial" pitchFamily="34" charset="0"/>
            </a:endParaRPr>
          </a:p>
          <a:p>
            <a:endParaRPr lang="es-CO" dirty="0">
              <a:latin typeface="Arial" pitchFamily="34" charset="0"/>
              <a:cs typeface="Arial" pitchFamily="34" charset="0"/>
            </a:endParaRPr>
          </a:p>
          <a:p>
            <a:endParaRPr lang="es-CO" dirty="0">
              <a:latin typeface="Arial" pitchFamily="34" charset="0"/>
              <a:cs typeface="Arial" pitchFamily="34" charset="0"/>
            </a:endParaRPr>
          </a:p>
          <a:p>
            <a:endParaRPr lang="es-CO" dirty="0">
              <a:latin typeface="Arial" pitchFamily="34" charset="0"/>
              <a:cs typeface="Arial" pitchFamily="34" charset="0"/>
            </a:endParaRPr>
          </a:p>
          <a:p>
            <a:endParaRPr lang="es-CO" dirty="0">
              <a:latin typeface="Arial" pitchFamily="34" charset="0"/>
              <a:cs typeface="Arial" pitchFamily="34" charset="0"/>
            </a:endParaRPr>
          </a:p>
          <a:p>
            <a:endParaRPr lang="es-CO" dirty="0">
              <a:latin typeface="Arial" pitchFamily="34" charset="0"/>
              <a:cs typeface="Arial" pitchFamily="34" charset="0"/>
            </a:endParaRPr>
          </a:p>
          <a:p>
            <a:endParaRPr lang="es-CO" dirty="0">
              <a:latin typeface="Arial" pitchFamily="34" charset="0"/>
              <a:cs typeface="Arial" pitchFamily="34" charset="0"/>
            </a:endParaRPr>
          </a:p>
          <a:p>
            <a:endParaRPr lang="es-CO" dirty="0">
              <a:latin typeface="Arial" pitchFamily="34" charset="0"/>
              <a:cs typeface="Arial" pitchFamily="34" charset="0"/>
            </a:endParaRPr>
          </a:p>
          <a:p>
            <a:endParaRPr lang="es-CO" dirty="0"/>
          </a:p>
        </p:txBody>
      </p:sp>
      <p:sp>
        <p:nvSpPr>
          <p:cNvPr id="2" name="AutoShape 2" descr="https://zmdownload.zoho.com/view?attachId=138034352159550090&amp;entityType=1&amp;entityId=1584142418283100002&amp;accId=4660158000000008001&amp;height=1024&amp;width=1024"/>
          <p:cNvSpPr>
            <a:spLocks noChangeAspect="1" noChangeArrowheads="1"/>
          </p:cNvSpPr>
          <p:nvPr/>
        </p:nvSpPr>
        <p:spPr bwMode="auto">
          <a:xfrm>
            <a:off x="1806245" y="3506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6" descr="https://zmdownload.zoho.com/view?attachId=138034352159550090&amp;entityType=1&amp;entityId=1584142418283100002&amp;accId=4660158000000008001&amp;height=1024&amp;width=10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 name="Imagen 5">
            <a:extLst>
              <a:ext uri="{FF2B5EF4-FFF2-40B4-BE49-F238E27FC236}">
                <a16:creationId xmlns:a16="http://schemas.microsoft.com/office/drawing/2014/main" id="{237DB040-CCA0-BC0E-9776-427C9F2D5F29}"/>
              </a:ext>
            </a:extLst>
          </p:cNvPr>
          <p:cNvPicPr>
            <a:picLocks noChangeAspect="1"/>
          </p:cNvPicPr>
          <p:nvPr/>
        </p:nvPicPr>
        <p:blipFill rotWithShape="1">
          <a:blip r:embed="rId7">
            <a:alphaModFix amt="85000"/>
          </a:blip>
          <a:srcRect l="14153" t="15027" r="5183" b="26561"/>
          <a:stretch/>
        </p:blipFill>
        <p:spPr>
          <a:xfrm>
            <a:off x="3190485" y="2416687"/>
            <a:ext cx="2731344" cy="3519656"/>
          </a:xfrm>
          <a:prstGeom prst="rect">
            <a:avLst/>
          </a:prstGeom>
        </p:spPr>
      </p:pic>
    </p:spTree>
    <p:extLst>
      <p:ext uri="{BB962C8B-B14F-4D97-AF65-F5344CB8AC3E}">
        <p14:creationId xmlns:p14="http://schemas.microsoft.com/office/powerpoint/2010/main" val="1063465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6C4360E-F2D6-4688-9441-EFD3CAF647AF}"/>
              </a:ext>
            </a:extLst>
          </p:cNvPr>
          <p:cNvGraphicFramePr/>
          <p:nvPr>
            <p:extLst>
              <p:ext uri="{D42A27DB-BD31-4B8C-83A1-F6EECF244321}">
                <p14:modId xmlns:p14="http://schemas.microsoft.com/office/powerpoint/2010/main" val="3723850094"/>
              </p:ext>
            </p:extLst>
          </p:nvPr>
        </p:nvGraphicFramePr>
        <p:xfrm>
          <a:off x="3866606" y="553423"/>
          <a:ext cx="5025602" cy="86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391886" y="1808612"/>
            <a:ext cx="8500322" cy="3970318"/>
          </a:xfrm>
          <a:prstGeom prst="rect">
            <a:avLst/>
          </a:prstGeom>
          <a:noFill/>
        </p:spPr>
        <p:txBody>
          <a:bodyPr wrap="square" rtlCol="0">
            <a:spAutoFit/>
          </a:bodyPr>
          <a:lstStyle/>
          <a:p>
            <a:pPr algn="ctr"/>
            <a:r>
              <a:rPr lang="es-CO" b="1" dirty="0">
                <a:latin typeface="Arial" pitchFamily="34" charset="0"/>
                <a:cs typeface="Arial" pitchFamily="34" charset="0"/>
              </a:rPr>
              <a:t>IMPLENTACION DE LA FACTURACIÓN ELECTRONICA </a:t>
            </a: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dirty="0">
              <a:latin typeface="Arial" pitchFamily="34" charset="0"/>
              <a:cs typeface="Arial" pitchFamily="34" charset="0"/>
            </a:endParaRPr>
          </a:p>
        </p:txBody>
      </p:sp>
      <p:pic>
        <p:nvPicPr>
          <p:cNvPr id="4" name="Imagen 3">
            <a:extLst>
              <a:ext uri="{FF2B5EF4-FFF2-40B4-BE49-F238E27FC236}">
                <a16:creationId xmlns:a16="http://schemas.microsoft.com/office/drawing/2014/main" id="{D3B0D29F-F74D-F199-69EC-AB19F264B072}"/>
              </a:ext>
            </a:extLst>
          </p:cNvPr>
          <p:cNvPicPr>
            <a:picLocks noChangeAspect="1"/>
          </p:cNvPicPr>
          <p:nvPr/>
        </p:nvPicPr>
        <p:blipFill>
          <a:blip r:embed="rId7">
            <a:alphaModFix amt="85000"/>
          </a:blip>
          <a:stretch>
            <a:fillRect/>
          </a:stretch>
        </p:blipFill>
        <p:spPr>
          <a:xfrm>
            <a:off x="2673350" y="2274570"/>
            <a:ext cx="4254500" cy="3771900"/>
          </a:xfrm>
          <a:prstGeom prst="rect">
            <a:avLst/>
          </a:prstGeom>
        </p:spPr>
      </p:pic>
    </p:spTree>
    <p:extLst>
      <p:ext uri="{BB962C8B-B14F-4D97-AF65-F5344CB8AC3E}">
        <p14:creationId xmlns:p14="http://schemas.microsoft.com/office/powerpoint/2010/main" val="1654010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6C4360E-F2D6-4688-9441-EFD3CAF647AF}"/>
              </a:ext>
            </a:extLst>
          </p:cNvPr>
          <p:cNvGraphicFramePr/>
          <p:nvPr/>
        </p:nvGraphicFramePr>
        <p:xfrm>
          <a:off x="3866606" y="553423"/>
          <a:ext cx="5025602" cy="86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391886" y="1808612"/>
            <a:ext cx="8500322" cy="4247317"/>
          </a:xfrm>
          <a:prstGeom prst="rect">
            <a:avLst/>
          </a:prstGeom>
          <a:noFill/>
        </p:spPr>
        <p:txBody>
          <a:bodyPr wrap="square" rtlCol="0">
            <a:spAutoFit/>
          </a:bodyPr>
          <a:lstStyle/>
          <a:p>
            <a:pPr algn="ctr"/>
            <a:r>
              <a:rPr lang="es-CO" b="1" dirty="0">
                <a:latin typeface="Arial" pitchFamily="34" charset="0"/>
                <a:cs typeface="Arial" pitchFamily="34" charset="0"/>
              </a:rPr>
              <a:t>AFILIACION AL SISTEMA GENERAL DE SEGURIDAD SOCILA EN SALUD, RECUPERACION DE CUENTAS PERDIDAS </a:t>
            </a: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dirty="0">
              <a:latin typeface="Arial" pitchFamily="34" charset="0"/>
              <a:cs typeface="Arial" pitchFamily="34" charset="0"/>
            </a:endParaRPr>
          </a:p>
        </p:txBody>
      </p:sp>
      <p:pic>
        <p:nvPicPr>
          <p:cNvPr id="3" name="Imagen 2">
            <a:extLst>
              <a:ext uri="{FF2B5EF4-FFF2-40B4-BE49-F238E27FC236}">
                <a16:creationId xmlns:a16="http://schemas.microsoft.com/office/drawing/2014/main" id="{EC603679-31AE-5967-2C50-7FF100E02271}"/>
              </a:ext>
            </a:extLst>
          </p:cNvPr>
          <p:cNvPicPr>
            <a:picLocks noChangeAspect="1"/>
          </p:cNvPicPr>
          <p:nvPr/>
        </p:nvPicPr>
        <p:blipFill>
          <a:blip r:embed="rId7">
            <a:alphaModFix amt="85000"/>
          </a:blip>
          <a:stretch>
            <a:fillRect/>
          </a:stretch>
        </p:blipFill>
        <p:spPr>
          <a:xfrm>
            <a:off x="3221990" y="2583324"/>
            <a:ext cx="3315970" cy="3289156"/>
          </a:xfrm>
          <a:prstGeom prst="rect">
            <a:avLst/>
          </a:prstGeom>
        </p:spPr>
      </p:pic>
    </p:spTree>
    <p:extLst>
      <p:ext uri="{BB962C8B-B14F-4D97-AF65-F5344CB8AC3E}">
        <p14:creationId xmlns:p14="http://schemas.microsoft.com/office/powerpoint/2010/main" val="2080091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13352B-8C85-443E-8B4A-DD14DEA3F08A}"/>
              </a:ext>
            </a:extLst>
          </p:cNvPr>
          <p:cNvSpPr txBox="1"/>
          <p:nvPr/>
        </p:nvSpPr>
        <p:spPr>
          <a:xfrm>
            <a:off x="4473388" y="600636"/>
            <a:ext cx="4096871" cy="584775"/>
          </a:xfrm>
          <a:prstGeom prst="rect">
            <a:avLst/>
          </a:prstGeom>
          <a:noFill/>
        </p:spPr>
        <p:txBody>
          <a:bodyPr wrap="square" rtlCol="0">
            <a:spAutoFit/>
          </a:bodyPr>
          <a:lstStyle/>
          <a:p>
            <a:r>
              <a:rPr lang="es-CO" sz="3200" b="1" dirty="0">
                <a:latin typeface="Arial" panose="020B0604020202020204" pitchFamily="34" charset="0"/>
                <a:cs typeface="Arial" panose="020B0604020202020204" pitchFamily="34" charset="0"/>
              </a:rPr>
              <a:t>      </a:t>
            </a:r>
            <a:r>
              <a:rPr lang="es-CO" sz="2800" b="1" dirty="0">
                <a:solidFill>
                  <a:srgbClr val="C00000"/>
                </a:solidFill>
                <a:latin typeface="Arial" panose="020B0604020202020204" pitchFamily="34" charset="0"/>
                <a:cs typeface="Arial" panose="020B0604020202020204" pitchFamily="34" charset="0"/>
              </a:rPr>
              <a:t> DIFICULTADES </a:t>
            </a:r>
          </a:p>
        </p:txBody>
      </p:sp>
      <p:sp>
        <p:nvSpPr>
          <p:cNvPr id="4" name="Marcador de contenido 3">
            <a:extLst>
              <a:ext uri="{FF2B5EF4-FFF2-40B4-BE49-F238E27FC236}">
                <a16:creationId xmlns:a16="http://schemas.microsoft.com/office/drawing/2014/main" id="{74D8A7F8-B6C2-4B00-A0B8-F335F90C06C3}"/>
              </a:ext>
            </a:extLst>
          </p:cNvPr>
          <p:cNvSpPr>
            <a:spLocks noGrp="1"/>
          </p:cNvSpPr>
          <p:nvPr>
            <p:ph idx="1"/>
          </p:nvPr>
        </p:nvSpPr>
        <p:spPr>
          <a:xfrm>
            <a:off x="628650" y="1801906"/>
            <a:ext cx="7886700" cy="4375058"/>
          </a:xfrm>
        </p:spPr>
        <p:txBody>
          <a:bodyPr/>
          <a:lstStyle/>
          <a:p>
            <a:pPr>
              <a:buFont typeface="Wingdings" panose="05000000000000000000" pitchFamily="2" charset="2"/>
              <a:buChar char="ü"/>
            </a:pPr>
            <a:endParaRPr lang="es-CO" sz="1800" dirty="0">
              <a:latin typeface="Arial" panose="020B0604020202020204" pitchFamily="34" charset="0"/>
              <a:ea typeface="Calibri" panose="020F0502020204030204" pitchFamily="34" charset="0"/>
            </a:endParaRPr>
          </a:p>
          <a:p>
            <a:pPr>
              <a:buFont typeface="Wingdings" panose="05000000000000000000" pitchFamily="2" charset="2"/>
              <a:buChar char="ü"/>
            </a:pPr>
            <a:endParaRPr lang="es-CO" sz="1800" dirty="0">
              <a:latin typeface="Arial" panose="020B0604020202020204" pitchFamily="34" charset="0"/>
              <a:ea typeface="Calibri" panose="020F0502020204030204" pitchFamily="34" charset="0"/>
            </a:endParaRPr>
          </a:p>
          <a:p>
            <a:pPr marL="0" indent="0">
              <a:buNone/>
            </a:pPr>
            <a:endParaRPr lang="es-CO" sz="1800" dirty="0">
              <a:effectLst/>
              <a:latin typeface="Arial" panose="020B0604020202020204" pitchFamily="34" charset="0"/>
              <a:ea typeface="Calibri" panose="020F0502020204030204" pitchFamily="34" charset="0"/>
            </a:endParaRPr>
          </a:p>
          <a:p>
            <a:pPr marL="0" indent="0">
              <a:buNone/>
            </a:pPr>
            <a:endParaRPr lang="es-CO" sz="1800" dirty="0">
              <a:effectLst/>
              <a:latin typeface="Arial" panose="020B0604020202020204" pitchFamily="34" charset="0"/>
              <a:ea typeface="Calibri" panose="020F0502020204030204" pitchFamily="34" charset="0"/>
            </a:endParaRPr>
          </a:p>
          <a:p>
            <a:pPr marL="0" indent="0">
              <a:buNone/>
            </a:pPr>
            <a:endParaRPr lang="es-CO" sz="1800" dirty="0">
              <a:effectLst/>
              <a:latin typeface="Arial" panose="020B0604020202020204" pitchFamily="34" charset="0"/>
              <a:ea typeface="Calibri" panose="020F0502020204030204" pitchFamily="34" charset="0"/>
            </a:endParaRPr>
          </a:p>
          <a:p>
            <a:pPr marL="0" indent="0">
              <a:buNone/>
            </a:pPr>
            <a:endParaRPr lang="es-CO" sz="1800" dirty="0">
              <a:effectLst/>
              <a:latin typeface="Arial" panose="020B0604020202020204" pitchFamily="34" charset="0"/>
              <a:ea typeface="Calibri" panose="020F0502020204030204" pitchFamily="34" charset="0"/>
            </a:endParaRPr>
          </a:p>
          <a:p>
            <a:pPr marL="0" indent="0">
              <a:buNone/>
            </a:pPr>
            <a:endParaRPr lang="es-CO" dirty="0"/>
          </a:p>
        </p:txBody>
      </p:sp>
      <p:sp>
        <p:nvSpPr>
          <p:cNvPr id="5" name="7 CuadroTexto">
            <a:extLst>
              <a:ext uri="{FF2B5EF4-FFF2-40B4-BE49-F238E27FC236}">
                <a16:creationId xmlns:a16="http://schemas.microsoft.com/office/drawing/2014/main" id="{5619984A-D238-01A9-8A1E-1B1C50381AD9}"/>
              </a:ext>
            </a:extLst>
          </p:cNvPr>
          <p:cNvSpPr txBox="1"/>
          <p:nvPr/>
        </p:nvSpPr>
        <p:spPr>
          <a:xfrm>
            <a:off x="391886" y="1808612"/>
            <a:ext cx="8500322" cy="3693319"/>
          </a:xfrm>
          <a:prstGeom prst="rect">
            <a:avLst/>
          </a:prstGeom>
          <a:noFill/>
        </p:spPr>
        <p:txBody>
          <a:bodyPr wrap="square" rtlCol="0">
            <a:spAutoFit/>
          </a:bodyPr>
          <a:lstStyle/>
          <a:p>
            <a:pPr algn="ctr"/>
            <a:r>
              <a:rPr lang="es-CO" b="1" dirty="0">
                <a:latin typeface="Arial" pitchFamily="34" charset="0"/>
                <a:cs typeface="Arial" pitchFamily="34" charset="0"/>
              </a:rPr>
              <a:t>ROTACION CONTINUA DEL PERSONAL ASISTENCIAL Y ADMINISTRATIVO. </a:t>
            </a: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dirty="0">
              <a:latin typeface="Arial" pitchFamily="34" charset="0"/>
              <a:cs typeface="Arial" pitchFamily="34" charset="0"/>
            </a:endParaRPr>
          </a:p>
        </p:txBody>
      </p:sp>
      <p:pic>
        <p:nvPicPr>
          <p:cNvPr id="7" name="Imagen 6">
            <a:extLst>
              <a:ext uri="{FF2B5EF4-FFF2-40B4-BE49-F238E27FC236}">
                <a16:creationId xmlns:a16="http://schemas.microsoft.com/office/drawing/2014/main" id="{BC90E9F1-3C9A-E307-8A19-18AF8CE8DF6B}"/>
              </a:ext>
            </a:extLst>
          </p:cNvPr>
          <p:cNvPicPr>
            <a:picLocks noChangeAspect="1"/>
          </p:cNvPicPr>
          <p:nvPr/>
        </p:nvPicPr>
        <p:blipFill>
          <a:blip r:embed="rId2">
            <a:alphaModFix amt="85000"/>
          </a:blip>
          <a:stretch>
            <a:fillRect/>
          </a:stretch>
        </p:blipFill>
        <p:spPr>
          <a:xfrm>
            <a:off x="2377440" y="2287635"/>
            <a:ext cx="4876800" cy="3403600"/>
          </a:xfrm>
          <a:prstGeom prst="rect">
            <a:avLst/>
          </a:prstGeom>
        </p:spPr>
      </p:pic>
    </p:spTree>
    <p:extLst>
      <p:ext uri="{BB962C8B-B14F-4D97-AF65-F5344CB8AC3E}">
        <p14:creationId xmlns:p14="http://schemas.microsoft.com/office/powerpoint/2010/main" val="2497215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6C4360E-F2D6-4688-9441-EFD3CAF647AF}"/>
              </a:ext>
            </a:extLst>
          </p:cNvPr>
          <p:cNvGraphicFramePr/>
          <p:nvPr>
            <p:extLst>
              <p:ext uri="{D42A27DB-BD31-4B8C-83A1-F6EECF244321}">
                <p14:modId xmlns:p14="http://schemas.microsoft.com/office/powerpoint/2010/main" val="507687240"/>
              </p:ext>
            </p:extLst>
          </p:nvPr>
        </p:nvGraphicFramePr>
        <p:xfrm>
          <a:off x="3866606" y="553423"/>
          <a:ext cx="5025602" cy="86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7 CuadroTexto">
            <a:extLst>
              <a:ext uri="{FF2B5EF4-FFF2-40B4-BE49-F238E27FC236}">
                <a16:creationId xmlns:a16="http://schemas.microsoft.com/office/drawing/2014/main" id="{BD2C17CD-20F4-C8AB-FBE5-90C9002CBF42}"/>
              </a:ext>
            </a:extLst>
          </p:cNvPr>
          <p:cNvSpPr txBox="1"/>
          <p:nvPr/>
        </p:nvSpPr>
        <p:spPr>
          <a:xfrm>
            <a:off x="391886" y="1808612"/>
            <a:ext cx="8500322" cy="3693319"/>
          </a:xfrm>
          <a:prstGeom prst="rect">
            <a:avLst/>
          </a:prstGeom>
          <a:noFill/>
        </p:spPr>
        <p:txBody>
          <a:bodyPr wrap="square" rtlCol="0">
            <a:spAutoFit/>
          </a:bodyPr>
          <a:lstStyle/>
          <a:p>
            <a:pPr algn="ctr"/>
            <a:r>
              <a:rPr lang="es-CO" b="1" dirty="0">
                <a:latin typeface="Arial" pitchFamily="34" charset="0"/>
                <a:cs typeface="Arial" pitchFamily="34" charset="0"/>
              </a:rPr>
              <a:t>CONFORMACION DE UN GRUPO HUMANO COMPROMETIDO</a:t>
            </a:r>
          </a:p>
          <a:p>
            <a:endParaRPr lang="es-CO" b="1" dirty="0">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dirty="0">
              <a:latin typeface="Arial" pitchFamily="34" charset="0"/>
              <a:cs typeface="Arial" pitchFamily="34" charset="0"/>
            </a:endParaRPr>
          </a:p>
        </p:txBody>
      </p:sp>
      <p:pic>
        <p:nvPicPr>
          <p:cNvPr id="6" name="Imagen 5">
            <a:extLst>
              <a:ext uri="{FF2B5EF4-FFF2-40B4-BE49-F238E27FC236}">
                <a16:creationId xmlns:a16="http://schemas.microsoft.com/office/drawing/2014/main" id="{2A09A859-0631-FF28-DB46-FE3816AB4806}"/>
              </a:ext>
            </a:extLst>
          </p:cNvPr>
          <p:cNvPicPr>
            <a:picLocks noChangeAspect="1"/>
          </p:cNvPicPr>
          <p:nvPr/>
        </p:nvPicPr>
        <p:blipFill>
          <a:blip r:embed="rId7">
            <a:alphaModFix amt="85000"/>
          </a:blip>
          <a:stretch>
            <a:fillRect/>
          </a:stretch>
        </p:blipFill>
        <p:spPr>
          <a:xfrm>
            <a:off x="2418080" y="2364581"/>
            <a:ext cx="5020984" cy="3693320"/>
          </a:xfrm>
          <a:prstGeom prst="rect">
            <a:avLst/>
          </a:prstGeom>
        </p:spPr>
      </p:pic>
    </p:spTree>
    <p:extLst>
      <p:ext uri="{BB962C8B-B14F-4D97-AF65-F5344CB8AC3E}">
        <p14:creationId xmlns:p14="http://schemas.microsoft.com/office/powerpoint/2010/main" val="1063465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6C4360E-F2D6-4688-9441-EFD3CAF647AF}"/>
              </a:ext>
            </a:extLst>
          </p:cNvPr>
          <p:cNvGraphicFramePr/>
          <p:nvPr/>
        </p:nvGraphicFramePr>
        <p:xfrm>
          <a:off x="3866606" y="553423"/>
          <a:ext cx="5025602" cy="86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7 CuadroTexto">
            <a:extLst>
              <a:ext uri="{FF2B5EF4-FFF2-40B4-BE49-F238E27FC236}">
                <a16:creationId xmlns:a16="http://schemas.microsoft.com/office/drawing/2014/main" id="{BD2C17CD-20F4-C8AB-FBE5-90C9002CBF42}"/>
              </a:ext>
            </a:extLst>
          </p:cNvPr>
          <p:cNvSpPr txBox="1"/>
          <p:nvPr/>
        </p:nvSpPr>
        <p:spPr>
          <a:xfrm>
            <a:off x="391886" y="1808612"/>
            <a:ext cx="8500322" cy="3416320"/>
          </a:xfrm>
          <a:prstGeom prst="rect">
            <a:avLst/>
          </a:prstGeom>
          <a:noFill/>
        </p:spPr>
        <p:txBody>
          <a:bodyPr wrap="square" rtlCol="0">
            <a:spAutoFit/>
          </a:bodyPr>
          <a:lstStyle/>
          <a:p>
            <a:pPr algn="ctr"/>
            <a:r>
              <a:rPr lang="es-CO" b="1" dirty="0">
                <a:latin typeface="Arial" pitchFamily="34" charset="0"/>
                <a:cs typeface="Arial" pitchFamily="34" charset="0"/>
              </a:rPr>
              <a:t>FACTURACIONES ADECUADAS, PARA UN ADECUADO CIERRE ANUL.</a:t>
            </a:r>
          </a:p>
          <a:p>
            <a:endParaRPr lang="es-CO" b="1" dirty="0">
              <a:solidFill>
                <a:srgbClr val="C00000"/>
              </a:solidFill>
              <a:latin typeface="Arial" pitchFamily="34" charset="0"/>
              <a:cs typeface="Arial" pitchFamily="34" charset="0"/>
            </a:endParaRPr>
          </a:p>
          <a:p>
            <a:endParaRPr lang="es-CO" b="1" dirty="0">
              <a:solidFill>
                <a:srgbClr val="C00000"/>
              </a:solidFill>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b="1" dirty="0">
              <a:latin typeface="Arial" pitchFamily="34" charset="0"/>
              <a:cs typeface="Arial" pitchFamily="34" charset="0"/>
            </a:endParaRPr>
          </a:p>
          <a:p>
            <a:endParaRPr lang="es-CO" dirty="0">
              <a:latin typeface="Arial" pitchFamily="34" charset="0"/>
              <a:cs typeface="Arial" pitchFamily="34" charset="0"/>
            </a:endParaRPr>
          </a:p>
        </p:txBody>
      </p:sp>
      <p:pic>
        <p:nvPicPr>
          <p:cNvPr id="4" name="Imagen 3">
            <a:extLst>
              <a:ext uri="{FF2B5EF4-FFF2-40B4-BE49-F238E27FC236}">
                <a16:creationId xmlns:a16="http://schemas.microsoft.com/office/drawing/2014/main" id="{8D43E131-32B2-FF3C-0762-44810B8E08D4}"/>
              </a:ext>
            </a:extLst>
          </p:cNvPr>
          <p:cNvPicPr>
            <a:picLocks noChangeAspect="1"/>
          </p:cNvPicPr>
          <p:nvPr/>
        </p:nvPicPr>
        <p:blipFill>
          <a:blip r:embed="rId7">
            <a:alphaModFix amt="85000"/>
          </a:blip>
          <a:stretch>
            <a:fillRect/>
          </a:stretch>
        </p:blipFill>
        <p:spPr>
          <a:xfrm>
            <a:off x="2451099" y="2332990"/>
            <a:ext cx="4443201" cy="3285840"/>
          </a:xfrm>
          <a:prstGeom prst="rect">
            <a:avLst/>
          </a:prstGeom>
        </p:spPr>
      </p:pic>
    </p:spTree>
    <p:extLst>
      <p:ext uri="{BB962C8B-B14F-4D97-AF65-F5344CB8AC3E}">
        <p14:creationId xmlns:p14="http://schemas.microsoft.com/office/powerpoint/2010/main" val="123703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6C4360E-F2D6-4688-9441-EFD3CAF647AF}"/>
              </a:ext>
            </a:extLst>
          </p:cNvPr>
          <p:cNvGraphicFramePr/>
          <p:nvPr>
            <p:extLst>
              <p:ext uri="{D42A27DB-BD31-4B8C-83A1-F6EECF244321}">
                <p14:modId xmlns:p14="http://schemas.microsoft.com/office/powerpoint/2010/main" val="4036726748"/>
              </p:ext>
            </p:extLst>
          </p:nvPr>
        </p:nvGraphicFramePr>
        <p:xfrm>
          <a:off x="3866606" y="553423"/>
          <a:ext cx="5025602" cy="861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205C4A92-FB23-425C-AD9B-1A62BF38D44E}"/>
              </a:ext>
            </a:extLst>
          </p:cNvPr>
          <p:cNvSpPr txBox="1"/>
          <p:nvPr/>
        </p:nvSpPr>
        <p:spPr>
          <a:xfrm>
            <a:off x="2491530" y="2701254"/>
            <a:ext cx="4660832" cy="1200329"/>
          </a:xfrm>
          <a:prstGeom prst="rect">
            <a:avLst/>
          </a:prstGeom>
          <a:noFill/>
        </p:spPr>
        <p:txBody>
          <a:bodyPr wrap="square" rtlCol="0">
            <a:spAutoFit/>
          </a:bodyPr>
          <a:lstStyle/>
          <a:p>
            <a:r>
              <a:rPr lang="es-CO" sz="7200" dirty="0">
                <a:latin typeface="Aharoni" panose="02010803020104030203" pitchFamily="2" charset="-79"/>
                <a:cs typeface="Aharoni" panose="02010803020104030203" pitchFamily="2" charset="-79"/>
              </a:rPr>
              <a:t>GRACIAS</a:t>
            </a:r>
          </a:p>
        </p:txBody>
      </p:sp>
    </p:spTree>
    <p:extLst>
      <p:ext uri="{BB962C8B-B14F-4D97-AF65-F5344CB8AC3E}">
        <p14:creationId xmlns:p14="http://schemas.microsoft.com/office/powerpoint/2010/main" val="344859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DFFF49-EF24-4E24-BFA4-4E9CC8F94EC0}"/>
              </a:ext>
            </a:extLst>
          </p:cNvPr>
          <p:cNvSpPr txBox="1"/>
          <p:nvPr/>
        </p:nvSpPr>
        <p:spPr>
          <a:xfrm>
            <a:off x="3825025" y="321973"/>
            <a:ext cx="4945488" cy="83099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2400" b="1" dirty="0">
                <a:solidFill>
                  <a:srgbClr val="C00000"/>
                </a:solidFill>
                <a:latin typeface="Arial" panose="020B0604020202020204" pitchFamily="34" charset="0"/>
                <a:cs typeface="Arial" panose="020B0604020202020204" pitchFamily="34" charset="0"/>
              </a:rPr>
              <a:t>PLAN DE DESARROLLO </a:t>
            </a:r>
          </a:p>
          <a:p>
            <a:pPr algn="ctr"/>
            <a:r>
              <a:rPr lang="es-CO" sz="2400" b="1" dirty="0">
                <a:solidFill>
                  <a:srgbClr val="C00000"/>
                </a:solidFill>
                <a:latin typeface="Arial" panose="020B0604020202020204" pitchFamily="34" charset="0"/>
                <a:cs typeface="Arial" panose="020B0604020202020204" pitchFamily="34" charset="0"/>
              </a:rPr>
              <a:t>2020 - 2024</a:t>
            </a:r>
          </a:p>
        </p:txBody>
      </p:sp>
      <p:sp>
        <p:nvSpPr>
          <p:cNvPr id="8" name="7 CuadroTexto"/>
          <p:cNvSpPr txBox="1"/>
          <p:nvPr/>
        </p:nvSpPr>
        <p:spPr>
          <a:xfrm>
            <a:off x="781401" y="1878675"/>
            <a:ext cx="7705776"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b="1" dirty="0">
                <a:latin typeface="Arial" panose="020B0604020202020204" pitchFamily="34" charset="0"/>
                <a:cs typeface="Arial" panose="020B0604020202020204" pitchFamily="34" charset="0"/>
              </a:rPr>
              <a:t>LÍNEAS ESTRATÉGICAS</a:t>
            </a:r>
            <a:endParaRPr lang="es-CO" sz="2400" b="1"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  </a:t>
            </a:r>
            <a:endParaRPr lang="es-CO" sz="2400" dirty="0">
              <a:latin typeface="Arial" panose="020B0604020202020204" pitchFamily="34" charset="0"/>
              <a:cs typeface="Arial" panose="020B0604020202020204" pitchFamily="34" charset="0"/>
            </a:endParaRPr>
          </a:p>
          <a:p>
            <a:pPr marL="514350" lvl="0" indent="-514350">
              <a:buFont typeface="+mj-lt"/>
              <a:buAutoNum type="arabicPeriod"/>
            </a:pPr>
            <a:r>
              <a:rPr lang="es-CO" sz="2400" dirty="0">
                <a:latin typeface="Arial" panose="020B0604020202020204" pitchFamily="34" charset="0"/>
                <a:cs typeface="Arial" panose="020B0604020202020204" pitchFamily="34" charset="0"/>
              </a:rPr>
              <a:t>Gestión estratégica del Talento Humano</a:t>
            </a:r>
          </a:p>
          <a:p>
            <a:pPr marL="514350" lvl="0" indent="-514350">
              <a:buFont typeface="+mj-lt"/>
              <a:buAutoNum type="arabicPeriod"/>
            </a:pPr>
            <a:r>
              <a:rPr lang="es-CO" sz="2400" dirty="0">
                <a:latin typeface="Arial" panose="020B0604020202020204" pitchFamily="34" charset="0"/>
                <a:cs typeface="Arial" panose="020B0604020202020204" pitchFamily="34" charset="0"/>
              </a:rPr>
              <a:t>Modelo de atención integral en salud</a:t>
            </a:r>
          </a:p>
          <a:p>
            <a:pPr marL="514350" lvl="0" indent="-514350">
              <a:buFont typeface="+mj-lt"/>
              <a:buAutoNum type="arabicPeriod"/>
            </a:pPr>
            <a:r>
              <a:rPr lang="es-CO" sz="2400" dirty="0">
                <a:latin typeface="Arial" panose="020B0604020202020204" pitchFamily="34" charset="0"/>
                <a:cs typeface="Arial" panose="020B0604020202020204" pitchFamily="34" charset="0"/>
              </a:rPr>
              <a:t>Gestión de la Calidad</a:t>
            </a:r>
          </a:p>
          <a:p>
            <a:pPr marL="514350" lvl="0" indent="-514350">
              <a:buFont typeface="+mj-lt"/>
              <a:buAutoNum type="arabicPeriod"/>
            </a:pPr>
            <a:r>
              <a:rPr lang="es-CO" sz="2400" dirty="0">
                <a:latin typeface="Arial" panose="020B0604020202020204" pitchFamily="34" charset="0"/>
                <a:cs typeface="Arial" panose="020B0604020202020204" pitchFamily="34" charset="0"/>
              </a:rPr>
              <a:t>Eficiencia operacional</a:t>
            </a:r>
          </a:p>
          <a:p>
            <a:pPr marL="514350" lvl="0" indent="-514350">
              <a:buFont typeface="+mj-lt"/>
              <a:buAutoNum type="arabicPeriod"/>
            </a:pPr>
            <a:r>
              <a:rPr lang="es-CO" sz="2400" dirty="0">
                <a:latin typeface="Arial" panose="020B0604020202020204" pitchFamily="34" charset="0"/>
                <a:cs typeface="Arial" panose="020B0604020202020204" pitchFamily="34" charset="0"/>
              </a:rPr>
              <a:t>Gestión administrativa transparente</a:t>
            </a:r>
          </a:p>
        </p:txBody>
      </p:sp>
    </p:spTree>
    <p:extLst>
      <p:ext uri="{BB962C8B-B14F-4D97-AF65-F5344CB8AC3E}">
        <p14:creationId xmlns:p14="http://schemas.microsoft.com/office/powerpoint/2010/main" val="81832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DFFF49-EF24-4E24-BFA4-4E9CC8F94EC0}"/>
              </a:ext>
            </a:extLst>
          </p:cNvPr>
          <p:cNvSpPr txBox="1"/>
          <p:nvPr/>
        </p:nvSpPr>
        <p:spPr>
          <a:xfrm>
            <a:off x="3952875" y="734333"/>
            <a:ext cx="4555694" cy="830997"/>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2400" b="1" dirty="0">
                <a:solidFill>
                  <a:srgbClr val="C00000"/>
                </a:solidFill>
                <a:latin typeface="Arial" panose="020B0604020202020204" pitchFamily="34" charset="0"/>
                <a:cs typeface="Arial" panose="020B0604020202020204" pitchFamily="34" charset="0"/>
              </a:rPr>
              <a:t>PLAN DE DESARROLLO</a:t>
            </a:r>
          </a:p>
          <a:p>
            <a:pPr algn="ctr"/>
            <a:r>
              <a:rPr lang="es-CO" sz="2400" b="1" dirty="0">
                <a:solidFill>
                  <a:srgbClr val="C00000"/>
                </a:solidFill>
                <a:latin typeface="Arial" panose="020B0604020202020204" pitchFamily="34" charset="0"/>
                <a:cs typeface="Arial" panose="020B0604020202020204" pitchFamily="34" charset="0"/>
              </a:rPr>
              <a:t> 2020 - 2024</a:t>
            </a:r>
          </a:p>
        </p:txBody>
      </p:sp>
      <p:graphicFrame>
        <p:nvGraphicFramePr>
          <p:cNvPr id="6" name="Tabla 5">
            <a:extLst>
              <a:ext uri="{FF2B5EF4-FFF2-40B4-BE49-F238E27FC236}">
                <a16:creationId xmlns:a16="http://schemas.microsoft.com/office/drawing/2014/main" id="{10A087E2-5D6A-4FB3-A994-14E582FE359B}"/>
              </a:ext>
            </a:extLst>
          </p:cNvPr>
          <p:cNvGraphicFramePr>
            <a:graphicFrameLocks noGrp="1"/>
          </p:cNvGraphicFramePr>
          <p:nvPr>
            <p:extLst>
              <p:ext uri="{D42A27DB-BD31-4B8C-83A1-F6EECF244321}">
                <p14:modId xmlns:p14="http://schemas.microsoft.com/office/powerpoint/2010/main" val="1034190473"/>
              </p:ext>
            </p:extLst>
          </p:nvPr>
        </p:nvGraphicFramePr>
        <p:xfrm>
          <a:off x="1625851" y="1708032"/>
          <a:ext cx="6060078" cy="2826356"/>
        </p:xfrm>
        <a:graphic>
          <a:graphicData uri="http://schemas.openxmlformats.org/drawingml/2006/table">
            <a:tbl>
              <a:tblPr>
                <a:tableStyleId>{5C22544A-7EE6-4342-B048-85BDC9FD1C3A}</a:tableStyleId>
              </a:tblPr>
              <a:tblGrid>
                <a:gridCol w="2762404">
                  <a:extLst>
                    <a:ext uri="{9D8B030D-6E8A-4147-A177-3AD203B41FA5}">
                      <a16:colId xmlns:a16="http://schemas.microsoft.com/office/drawing/2014/main" val="2127606685"/>
                    </a:ext>
                  </a:extLst>
                </a:gridCol>
                <a:gridCol w="3297674">
                  <a:extLst>
                    <a:ext uri="{9D8B030D-6E8A-4147-A177-3AD203B41FA5}">
                      <a16:colId xmlns:a16="http://schemas.microsoft.com/office/drawing/2014/main" val="1223695738"/>
                    </a:ext>
                  </a:extLst>
                </a:gridCol>
              </a:tblGrid>
              <a:tr h="379823">
                <a:tc>
                  <a:txBody>
                    <a:bodyPr/>
                    <a:lstStyle/>
                    <a:p>
                      <a:pPr algn="ctr" fontAlgn="b"/>
                      <a:r>
                        <a:rPr lang="es-CO" sz="2000" b="1" i="0" u="none" strike="noStrike" dirty="0">
                          <a:solidFill>
                            <a:srgbClr val="000000"/>
                          </a:solidFill>
                          <a:effectLst/>
                          <a:latin typeface="Arial" panose="020B0604020202020204" pitchFamily="34" charset="0"/>
                          <a:cs typeface="Arial" panose="020B0604020202020204" pitchFamily="34" charset="0"/>
                        </a:rPr>
                        <a:t>VIGENCIA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2000" b="1" i="0" u="none" strike="noStrike" dirty="0">
                          <a:solidFill>
                            <a:srgbClr val="000000"/>
                          </a:solidFill>
                          <a:effectLst/>
                          <a:latin typeface="Arial" panose="020B0604020202020204" pitchFamily="34" charset="0"/>
                          <a:cs typeface="Arial" panose="020B0604020202020204" pitchFamily="34" charset="0"/>
                        </a:rPr>
                        <a:t>%</a:t>
                      </a:r>
                      <a:r>
                        <a:rPr lang="es-CO" sz="2000" b="1" i="0" u="none" strike="noStrike" baseline="0" dirty="0">
                          <a:solidFill>
                            <a:srgbClr val="000000"/>
                          </a:solidFill>
                          <a:effectLst/>
                          <a:latin typeface="Arial" panose="020B0604020202020204" pitchFamily="34" charset="0"/>
                          <a:cs typeface="Arial" panose="020B0604020202020204" pitchFamily="34" charset="0"/>
                        </a:rPr>
                        <a:t> CUMPLIMIENTO</a:t>
                      </a:r>
                      <a:endParaRPr lang="es-CO"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31453451"/>
                  </a:ext>
                </a:extLst>
              </a:tr>
              <a:tr h="410718">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64557990"/>
                  </a:ext>
                </a:extLst>
              </a:tr>
              <a:tr h="469783">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20309356"/>
                  </a:ext>
                </a:extLst>
              </a:tr>
              <a:tr h="556654">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  83,3%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492572">
                <a:tc>
                  <a:txBody>
                    <a:bodyPr/>
                    <a:lstStyle/>
                    <a:p>
                      <a:pPr algn="ctr" fontAlgn="b"/>
                      <a:r>
                        <a:rPr lang="es-CO" sz="2400" dirty="0">
                          <a:latin typeface="Arial" pitchFamily="34" charset="0"/>
                          <a:cs typeface="Arial" pitchFamily="34" charset="0"/>
                        </a:rPr>
                        <a:t>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81,82%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73496872"/>
                  </a:ext>
                </a:extLst>
              </a:tr>
              <a:tr h="516806">
                <a:tc>
                  <a:txBody>
                    <a:bodyPr/>
                    <a:lstStyle/>
                    <a:p>
                      <a:pPr algn="ctr" fontAlgn="b"/>
                      <a:r>
                        <a:rPr lang="es-CO" sz="2400" dirty="0">
                          <a:latin typeface="Arial" pitchFamily="34" charset="0"/>
                          <a:cs typeface="Arial"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16153962"/>
                  </a:ext>
                </a:extLst>
              </a:tr>
            </a:tbl>
          </a:graphicData>
        </a:graphic>
      </p:graphicFrame>
      <p:graphicFrame>
        <p:nvGraphicFramePr>
          <p:cNvPr id="3" name="Tabla 2">
            <a:extLst>
              <a:ext uri="{FF2B5EF4-FFF2-40B4-BE49-F238E27FC236}">
                <a16:creationId xmlns:a16="http://schemas.microsoft.com/office/drawing/2014/main" id="{C9AF458B-3322-99A4-974F-8BC4CEB975F4}"/>
              </a:ext>
            </a:extLst>
          </p:cNvPr>
          <p:cNvGraphicFramePr>
            <a:graphicFrameLocks noGrp="1"/>
          </p:cNvGraphicFramePr>
          <p:nvPr>
            <p:extLst>
              <p:ext uri="{D42A27DB-BD31-4B8C-83A1-F6EECF244321}">
                <p14:modId xmlns:p14="http://schemas.microsoft.com/office/powerpoint/2010/main" val="235694026"/>
              </p:ext>
            </p:extLst>
          </p:nvPr>
        </p:nvGraphicFramePr>
        <p:xfrm>
          <a:off x="1625851" y="4534388"/>
          <a:ext cx="6060078" cy="516806"/>
        </p:xfrm>
        <a:graphic>
          <a:graphicData uri="http://schemas.openxmlformats.org/drawingml/2006/table">
            <a:tbl>
              <a:tblPr>
                <a:tableStyleId>{5C22544A-7EE6-4342-B048-85BDC9FD1C3A}</a:tableStyleId>
              </a:tblPr>
              <a:tblGrid>
                <a:gridCol w="2762404">
                  <a:extLst>
                    <a:ext uri="{9D8B030D-6E8A-4147-A177-3AD203B41FA5}">
                      <a16:colId xmlns:a16="http://schemas.microsoft.com/office/drawing/2014/main" val="2378470801"/>
                    </a:ext>
                  </a:extLst>
                </a:gridCol>
                <a:gridCol w="3297674">
                  <a:extLst>
                    <a:ext uri="{9D8B030D-6E8A-4147-A177-3AD203B41FA5}">
                      <a16:colId xmlns:a16="http://schemas.microsoft.com/office/drawing/2014/main" val="1201323589"/>
                    </a:ext>
                  </a:extLst>
                </a:gridCol>
              </a:tblGrid>
              <a:tr h="516806">
                <a:tc>
                  <a:txBody>
                    <a:bodyPr/>
                    <a:lstStyle/>
                    <a:p>
                      <a:pPr algn="ctr" fontAlgn="b"/>
                      <a:r>
                        <a:rPr lang="es-CO" sz="2400" dirty="0">
                          <a:latin typeface="Arial" pitchFamily="34" charset="0"/>
                          <a:cs typeface="Arial"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800" b="0" i="0" u="none" strike="noStrike" dirty="0">
                          <a:solidFill>
                            <a:srgbClr val="000000"/>
                          </a:solidFill>
                          <a:effectLst/>
                          <a:latin typeface="Arial" panose="020B0604020202020204" pitchFamily="34" charset="0"/>
                          <a:cs typeface="Arial" panose="020B0604020202020204" pitchFamily="34" charset="0"/>
                        </a:rPr>
                        <a:t>REPORTE EN FEBRERO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122500"/>
                  </a:ext>
                </a:extLst>
              </a:tr>
            </a:tbl>
          </a:graphicData>
        </a:graphic>
      </p:graphicFrame>
    </p:spTree>
    <p:extLst>
      <p:ext uri="{BB962C8B-B14F-4D97-AF65-F5344CB8AC3E}">
        <p14:creationId xmlns:p14="http://schemas.microsoft.com/office/powerpoint/2010/main" val="81832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73331" y="2560321"/>
            <a:ext cx="6315298" cy="2616101"/>
          </a:xfrm>
          <a:prstGeom prst="rect">
            <a:avLst/>
          </a:prstGeom>
          <a:noFill/>
        </p:spPr>
        <p:txBody>
          <a:bodyPr wrap="square" rtlCol="0">
            <a:spAutoFit/>
          </a:bodyPr>
          <a:lstStyle/>
          <a:p>
            <a:pPr lvl="0" eaLnBrk="0" fontAlgn="base" hangingPunct="0">
              <a:spcBef>
                <a:spcPct val="0"/>
              </a:spcBef>
              <a:spcAft>
                <a:spcPct val="0"/>
              </a:spcAft>
            </a:pPr>
            <a:r>
              <a:rPr lang="es-CO" sz="2000" b="1" dirty="0">
                <a:latin typeface="Arial" panose="020B0604020202020204" pitchFamily="34" charset="0"/>
                <a:ea typeface="Calibri" panose="020F0502020204030204" pitchFamily="34" charset="0"/>
                <a:cs typeface="Arial" panose="020B0604020202020204" pitchFamily="34" charset="0"/>
              </a:rPr>
              <a:t>INDICADORES DE DIRECCION Y GERENCIA</a:t>
            </a: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AUTOEVALUACION ACREDITACION EN SALUD</a:t>
            </a:r>
          </a:p>
          <a:p>
            <a:pPr lvl="0" eaLnBrk="0" fontAlgn="base" hangingPunct="0">
              <a:spcBef>
                <a:spcPct val="0"/>
              </a:spcBef>
              <a:spcAft>
                <a:spcPct val="0"/>
              </a:spcAft>
            </a:pPr>
            <a:endParaRPr lang="es-CO"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AUDITORIA PARA EL MEJORAMIENTO DE LA CALIDAD</a:t>
            </a:r>
          </a:p>
          <a:p>
            <a:pPr lvl="0" eaLnBrk="0" fontAlgn="base" hangingPunct="0">
              <a:spcBef>
                <a:spcPct val="0"/>
              </a:spcBef>
              <a:spcAft>
                <a:spcPct val="0"/>
              </a:spcAft>
            </a:pPr>
            <a:endParaRPr lang="es-CO"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PLAN DE DESARROLLO INSTITUCIONAL</a:t>
            </a:r>
          </a:p>
          <a:p>
            <a:pPr lvl="0" eaLnBrk="0" fontAlgn="base" hangingPunct="0">
              <a:spcBef>
                <a:spcPct val="0"/>
              </a:spcBef>
              <a:spcAft>
                <a:spcPct val="0"/>
              </a:spcAft>
              <a:buFont typeface="Wingdings" pitchFamily="2" charset="2"/>
              <a:buChar char="ü"/>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dirty="0"/>
          </a:p>
        </p:txBody>
      </p:sp>
      <p:sp>
        <p:nvSpPr>
          <p:cNvPr id="2" name="CuadroTexto 1"/>
          <p:cNvSpPr txBox="1"/>
          <p:nvPr/>
        </p:nvSpPr>
        <p:spPr>
          <a:xfrm>
            <a:off x="3532909" y="889462"/>
            <a:ext cx="5479310" cy="707886"/>
          </a:xfrm>
          <a:prstGeom prst="rect">
            <a:avLst/>
          </a:prstGeom>
          <a:noFill/>
        </p:spPr>
        <p:txBody>
          <a:bodyPr wrap="square" rtlCol="0">
            <a:spAutoFit/>
          </a:bodyPr>
          <a:lstStyle/>
          <a:p>
            <a:pPr algn="ctr"/>
            <a:r>
              <a:rPr lang="es-CO" sz="2000" b="1" dirty="0">
                <a:solidFill>
                  <a:srgbClr val="C00000"/>
                </a:solidFill>
                <a:latin typeface="Arial" panose="020B0604020202020204" pitchFamily="34" charset="0"/>
                <a:cs typeface="Arial" panose="020B0604020202020204" pitchFamily="34" charset="0"/>
              </a:rPr>
              <a:t>PLAN DE GESTION GERENCIAL</a:t>
            </a:r>
          </a:p>
          <a:p>
            <a:pPr algn="ctr"/>
            <a:r>
              <a:rPr lang="es-CO" sz="2000" b="1" dirty="0">
                <a:solidFill>
                  <a:srgbClr val="C00000"/>
                </a:solidFill>
                <a:latin typeface="Arial" panose="020B0604020202020204" pitchFamily="34" charset="0"/>
                <a:cs typeface="Arial" panose="020B0604020202020204" pitchFamily="34" charset="0"/>
              </a:rPr>
              <a:t>RESOLUCION 710 DE 2012 Y 408 DE 2018</a:t>
            </a:r>
          </a:p>
        </p:txBody>
      </p:sp>
    </p:spTree>
    <p:extLst>
      <p:ext uri="{BB962C8B-B14F-4D97-AF65-F5344CB8AC3E}">
        <p14:creationId xmlns:p14="http://schemas.microsoft.com/office/powerpoint/2010/main" val="344334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56210" y="2186247"/>
            <a:ext cx="7466155" cy="4832092"/>
          </a:xfrm>
          <a:prstGeom prst="rect">
            <a:avLst/>
          </a:prstGeom>
          <a:noFill/>
        </p:spPr>
        <p:txBody>
          <a:bodyPr wrap="square" rtlCol="0">
            <a:spAutoFit/>
          </a:bodyPr>
          <a:lstStyle/>
          <a:p>
            <a:pPr lvl="0" eaLnBrk="0" fontAlgn="base" hangingPunct="0">
              <a:spcBef>
                <a:spcPct val="0"/>
              </a:spcBef>
              <a:spcAft>
                <a:spcPct val="0"/>
              </a:spcAft>
            </a:pPr>
            <a:r>
              <a:rPr lang="es-CO" sz="2000" b="1" dirty="0">
                <a:latin typeface="Arial" panose="020B0604020202020204" pitchFamily="34" charset="0"/>
                <a:ea typeface="Calibri" panose="020F0502020204030204" pitchFamily="34" charset="0"/>
                <a:cs typeface="Arial" panose="020B0604020202020204" pitchFamily="34" charset="0"/>
              </a:rPr>
              <a:t>INDICADORES FINANCIEROS  Y ADMINISTRATIVOS</a:t>
            </a: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RIESGO FISCAL Y FINANCIERO</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EVOLUCION DEL GASTO POR UVR</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COMPRAS DE MEDICAMENTOS Y DISPOSITIVOS MD</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DEUDA DE PERSONAL SUPERIORES A 30 DIAS</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UTILIZACION DE RIPS</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EQUILIBRIO PRESUPUESTAL CON RECAUDO</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OPORTUNIDAD REPORTE DE INFORMES A SUPERSALUD</a:t>
            </a:r>
          </a:p>
          <a:p>
            <a:pPr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OPORTUNIDAD REPORTE DE INFORMES AL MPS </a:t>
            </a:r>
          </a:p>
          <a:p>
            <a:pPr lvl="0" eaLnBrk="0" fontAlgn="base" hangingPunct="0">
              <a:spcBef>
                <a:spcPct val="0"/>
              </a:spcBef>
              <a:spcAft>
                <a:spcPct val="0"/>
              </a:spcAft>
              <a:buFont typeface="Wingdings" pitchFamily="2" charset="2"/>
              <a:buChar char="ü"/>
            </a:pPr>
            <a:endParaRPr lang="es-CO"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Font typeface="Wingdings" pitchFamily="2" charset="2"/>
              <a:buChar char="ü"/>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dirty="0"/>
          </a:p>
        </p:txBody>
      </p:sp>
      <p:sp>
        <p:nvSpPr>
          <p:cNvPr id="3" name="Rectángulo 2"/>
          <p:cNvSpPr/>
          <p:nvPr/>
        </p:nvSpPr>
        <p:spPr>
          <a:xfrm>
            <a:off x="4397433" y="556953"/>
            <a:ext cx="3699164" cy="1323439"/>
          </a:xfrm>
          <a:prstGeom prst="rect">
            <a:avLst/>
          </a:prstGeom>
        </p:spPr>
        <p:txBody>
          <a:bodyPr wrap="square">
            <a:spAutoFit/>
          </a:bodyPr>
          <a:lstStyle/>
          <a:p>
            <a:pPr algn="ctr"/>
            <a:r>
              <a:rPr lang="es-CO" sz="2000" b="1" dirty="0">
                <a:solidFill>
                  <a:srgbClr val="C00000"/>
                </a:solidFill>
                <a:latin typeface="Arial" panose="020B0604020202020204" pitchFamily="34" charset="0"/>
                <a:cs typeface="Arial" panose="020B0604020202020204" pitchFamily="34" charset="0"/>
              </a:rPr>
              <a:t>PLAN DE GESTIÓN GERENCIAL</a:t>
            </a:r>
          </a:p>
          <a:p>
            <a:pPr algn="ctr"/>
            <a:r>
              <a:rPr lang="es-CO" sz="2000" b="1" dirty="0">
                <a:solidFill>
                  <a:srgbClr val="C00000"/>
                </a:solidFill>
                <a:latin typeface="Arial" panose="020B0604020202020204" pitchFamily="34" charset="0"/>
                <a:cs typeface="Arial" panose="020B0604020202020204" pitchFamily="34" charset="0"/>
              </a:rPr>
              <a:t>RESOLUCIÓN 710 DE 2012 </a:t>
            </a:r>
          </a:p>
          <a:p>
            <a:pPr algn="ctr"/>
            <a:r>
              <a:rPr lang="es-CO" sz="2000" b="1" dirty="0">
                <a:solidFill>
                  <a:srgbClr val="C00000"/>
                </a:solidFill>
                <a:latin typeface="Arial" panose="020B0604020202020204" pitchFamily="34" charset="0"/>
                <a:cs typeface="Arial" panose="020B0604020202020204" pitchFamily="34" charset="0"/>
              </a:rPr>
              <a:t>Y 408 DE 2018</a:t>
            </a:r>
          </a:p>
        </p:txBody>
      </p:sp>
    </p:spTree>
    <p:extLst>
      <p:ext uri="{BB962C8B-B14F-4D97-AF65-F5344CB8AC3E}">
        <p14:creationId xmlns:p14="http://schemas.microsoft.com/office/powerpoint/2010/main" val="344334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72836" y="2680336"/>
            <a:ext cx="7449530" cy="4001095"/>
          </a:xfrm>
          <a:prstGeom prst="rect">
            <a:avLst/>
          </a:prstGeom>
          <a:noFill/>
        </p:spPr>
        <p:txBody>
          <a:bodyPr wrap="square" rtlCol="0">
            <a:spAutoFit/>
          </a:bodyPr>
          <a:lstStyle/>
          <a:p>
            <a:pPr lvl="0" eaLnBrk="0" fontAlgn="base" hangingPunct="0">
              <a:spcBef>
                <a:spcPct val="0"/>
              </a:spcBef>
              <a:spcAft>
                <a:spcPct val="0"/>
              </a:spcAft>
            </a:pPr>
            <a:r>
              <a:rPr lang="es-CO" sz="2000" b="1" dirty="0">
                <a:latin typeface="Arial" panose="020B0604020202020204" pitchFamily="34" charset="0"/>
                <a:ea typeface="Calibri" panose="020F0502020204030204" pitchFamily="34" charset="0"/>
                <a:cs typeface="Arial" panose="020B0604020202020204" pitchFamily="34" charset="0"/>
              </a:rPr>
              <a:t>INDICADORES ASISTENCIALES</a:t>
            </a: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CAPTACION DE GESTANTES</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CASOS DE SIFILIS CONGENITA</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ADHERENCIA A LA GUIA DE HTA</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ADHERENCIA A LA GUIA DE CYD</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REINGRESO DE PACIENTES POR URGENCIAS</a:t>
            </a:r>
          </a:p>
          <a:p>
            <a:pPr lvl="0" eaLnBrk="0" fontAlgn="base" hangingPunct="0">
              <a:spcBef>
                <a:spcPct val="0"/>
              </a:spcBef>
              <a:spcAft>
                <a:spcPct val="0"/>
              </a:spcAft>
              <a:buFont typeface="Wingdings" pitchFamily="2" charset="2"/>
              <a:buChar char="ü"/>
            </a:pPr>
            <a:r>
              <a:rPr lang="es-CO" dirty="0">
                <a:latin typeface="Arial" panose="020B0604020202020204" pitchFamily="34" charset="0"/>
                <a:ea typeface="Calibri" panose="020F0502020204030204" pitchFamily="34" charset="0"/>
                <a:cs typeface="Arial" panose="020B0604020202020204" pitchFamily="34" charset="0"/>
              </a:rPr>
              <a:t>OPORTUNIDAD EN CONSULTA DE MEDICINA GENERAL</a:t>
            </a: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buFont typeface="Wingdings" pitchFamily="2" charset="2"/>
              <a:buChar char="ü"/>
            </a:pPr>
            <a:endParaRPr lang="es-CO" b="1" dirty="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endParaRPr lang="es-CO" dirty="0"/>
          </a:p>
        </p:txBody>
      </p:sp>
      <p:sp>
        <p:nvSpPr>
          <p:cNvPr id="3" name="Rectángulo 2"/>
          <p:cNvSpPr/>
          <p:nvPr/>
        </p:nvSpPr>
        <p:spPr>
          <a:xfrm>
            <a:off x="3750366" y="839277"/>
            <a:ext cx="4572000" cy="1015663"/>
          </a:xfrm>
          <a:prstGeom prst="rect">
            <a:avLst/>
          </a:prstGeom>
        </p:spPr>
        <p:txBody>
          <a:bodyPr>
            <a:spAutoFit/>
          </a:bodyPr>
          <a:lstStyle/>
          <a:p>
            <a:pPr algn="ctr"/>
            <a:r>
              <a:rPr lang="es-CO" sz="2000" b="1" dirty="0">
                <a:solidFill>
                  <a:srgbClr val="C00000"/>
                </a:solidFill>
                <a:latin typeface="Arial" panose="020B0604020202020204" pitchFamily="34" charset="0"/>
                <a:cs typeface="Arial" panose="020B0604020202020204" pitchFamily="34" charset="0"/>
              </a:rPr>
              <a:t>PLAN DE GESTIÓN GERENCIAL RESOLUCIÓN 710 DE 2012 </a:t>
            </a:r>
          </a:p>
          <a:p>
            <a:pPr algn="ctr"/>
            <a:r>
              <a:rPr lang="es-CO" sz="2000" b="1" dirty="0">
                <a:solidFill>
                  <a:srgbClr val="C00000"/>
                </a:solidFill>
                <a:latin typeface="Arial" panose="020B0604020202020204" pitchFamily="34" charset="0"/>
                <a:cs typeface="Arial" panose="020B0604020202020204" pitchFamily="34" charset="0"/>
              </a:rPr>
              <a:t>Y 408 DE 2018</a:t>
            </a:r>
          </a:p>
        </p:txBody>
      </p:sp>
    </p:spTree>
    <p:extLst>
      <p:ext uri="{BB962C8B-B14F-4D97-AF65-F5344CB8AC3E}">
        <p14:creationId xmlns:p14="http://schemas.microsoft.com/office/powerpoint/2010/main" val="344334212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14382</TotalTime>
  <Words>1365</Words>
  <Application>Microsoft Macintosh PowerPoint</Application>
  <PresentationFormat>Presentación en pantalla (4:3)</PresentationFormat>
  <Paragraphs>749</Paragraphs>
  <Slides>47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Aharoni</vt: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FACTURACION</vt:lpstr>
      <vt:lpstr>NUMERO DE USUARIOS</vt:lpstr>
      <vt:lpstr>UPC CONTRATADA - CÁPITA</vt:lpstr>
      <vt:lpstr> FACTURACION  MUESTRAS COVID</vt:lpstr>
      <vt:lpstr>PRESUPUESTO INICIAL </vt:lpstr>
      <vt:lpstr>Presentación de PowerPoint</vt:lpstr>
      <vt:lpstr>OBLIGACIONES ACUMULADAS  31 DICIEMBRE</vt:lpstr>
      <vt:lpstr>VARIACIÓN OBLIGACIONES</vt:lpstr>
      <vt:lpstr>Presentación de PowerPoint</vt:lpstr>
      <vt:lpstr>Presentación de PowerPoint</vt:lpstr>
      <vt:lpstr>Presentación de PowerPoint</vt:lpstr>
      <vt:lpstr>Presentación de PowerPoint</vt:lpstr>
      <vt:lpstr>Presentación de PowerPoint</vt:lpstr>
      <vt:lpstr>Presentación de PowerPoint</vt:lpstr>
      <vt:lpstr>PRESUPUESTO 2023</vt:lpstr>
      <vt:lpstr>DEMANDAS PAGADAS </vt:lpstr>
      <vt:lpstr>GESTION DE CARTERA</vt:lpstr>
      <vt:lpstr>CONCILIACIONES CARTERA  COMPROMISOS DE PAGO </vt:lpstr>
      <vt:lpstr>CARTERA CON  CORTE A DICIEMBRE 2022</vt:lpstr>
      <vt:lpstr>CARTERA COBRABLE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Microsoft Office User</cp:lastModifiedBy>
  <cp:revision>1052</cp:revision>
  <dcterms:created xsi:type="dcterms:W3CDTF">2017-06-21T21:48:15Z</dcterms:created>
  <dcterms:modified xsi:type="dcterms:W3CDTF">2023-02-02T11:57:20Z</dcterms:modified>
</cp:coreProperties>
</file>