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6" r:id="rId3"/>
    <p:sldId id="377" r:id="rId4"/>
    <p:sldId id="274" r:id="rId5"/>
    <p:sldId id="275" r:id="rId6"/>
    <p:sldId id="276" r:id="rId7"/>
    <p:sldId id="277" r:id="rId8"/>
    <p:sldId id="280" r:id="rId9"/>
    <p:sldId id="299" r:id="rId10"/>
    <p:sldId id="375" r:id="rId11"/>
    <p:sldId id="298" r:id="rId12"/>
    <p:sldId id="300" r:id="rId13"/>
    <p:sldId id="378" r:id="rId14"/>
    <p:sldId id="268" r:id="rId15"/>
    <p:sldId id="267" r:id="rId16"/>
    <p:sldId id="269" r:id="rId17"/>
    <p:sldId id="271" r:id="rId18"/>
    <p:sldId id="270" r:id="rId19"/>
    <p:sldId id="273" r:id="rId20"/>
    <p:sldId id="272" r:id="rId21"/>
    <p:sldId id="379" r:id="rId22"/>
    <p:sldId id="290" r:id="rId23"/>
    <p:sldId id="292" r:id="rId24"/>
    <p:sldId id="293" r:id="rId25"/>
    <p:sldId id="296" r:id="rId26"/>
    <p:sldId id="291" r:id="rId27"/>
    <p:sldId id="294" r:id="rId28"/>
    <p:sldId id="295" r:id="rId29"/>
    <p:sldId id="297" r:id="rId30"/>
    <p:sldId id="281" r:id="rId31"/>
    <p:sldId id="282" r:id="rId32"/>
    <p:sldId id="283" r:id="rId33"/>
    <p:sldId id="284" r:id="rId34"/>
    <p:sldId id="289" r:id="rId35"/>
    <p:sldId id="288" r:id="rId36"/>
    <p:sldId id="286" r:id="rId37"/>
    <p:sldId id="287" r:id="rId38"/>
    <p:sldId id="258" r:id="rId39"/>
    <p:sldId id="301" r:id="rId4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E5189-2338-4411-AB42-FD50C5BF75F8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9D51B6C8-C504-4719-8D89-9C534FA062A3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Gestión Directiva</a:t>
          </a:r>
          <a:endParaRPr lang="es-CO" dirty="0">
            <a:solidFill>
              <a:schemeClr val="tx1"/>
            </a:solidFill>
          </a:endParaRPr>
        </a:p>
      </dgm:t>
    </dgm:pt>
    <dgm:pt modelId="{27128D6D-C240-4D7B-8966-A4C9BCB54450}" type="parTrans" cxnId="{955BE409-802B-4E9F-864C-86040B291EF4}">
      <dgm:prSet/>
      <dgm:spPr/>
      <dgm:t>
        <a:bodyPr/>
        <a:lstStyle/>
        <a:p>
          <a:endParaRPr lang="es-CO"/>
        </a:p>
      </dgm:t>
    </dgm:pt>
    <dgm:pt modelId="{B71CF4D5-FCEE-4FEB-A3BC-6A87B59475EB}" type="sibTrans" cxnId="{955BE409-802B-4E9F-864C-86040B291EF4}">
      <dgm:prSet/>
      <dgm:spPr/>
      <dgm:t>
        <a:bodyPr/>
        <a:lstStyle/>
        <a:p>
          <a:endParaRPr lang="es-CO"/>
        </a:p>
      </dgm:t>
    </dgm:pt>
    <dgm:pt modelId="{726898B3-2A94-407D-87D4-5902EF6DCE49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Gestión Administrativa y Financiera</a:t>
          </a:r>
          <a:endParaRPr lang="es-CO" dirty="0">
            <a:solidFill>
              <a:schemeClr val="tx1"/>
            </a:solidFill>
          </a:endParaRPr>
        </a:p>
      </dgm:t>
    </dgm:pt>
    <dgm:pt modelId="{231C0CFA-C48D-46E2-92C0-3B21138ED5D0}" type="parTrans" cxnId="{5A8F6106-5079-485C-85DB-8E39C11EAFD9}">
      <dgm:prSet/>
      <dgm:spPr/>
      <dgm:t>
        <a:bodyPr/>
        <a:lstStyle/>
        <a:p>
          <a:endParaRPr lang="es-CO"/>
        </a:p>
      </dgm:t>
    </dgm:pt>
    <dgm:pt modelId="{3BBFB1CE-288F-459F-9ADE-48D0A3FC96C9}" type="sibTrans" cxnId="{5A8F6106-5079-485C-85DB-8E39C11EAFD9}">
      <dgm:prSet/>
      <dgm:spPr/>
      <dgm:t>
        <a:bodyPr/>
        <a:lstStyle/>
        <a:p>
          <a:endParaRPr lang="es-CO"/>
        </a:p>
      </dgm:t>
    </dgm:pt>
    <dgm:pt modelId="{458B6AE7-47C9-419C-8A65-2CD85228178B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Contribución a los objetivos de desarrollo sostenible</a:t>
          </a:r>
          <a:endParaRPr lang="es-CO" dirty="0">
            <a:solidFill>
              <a:schemeClr val="tx1"/>
            </a:solidFill>
          </a:endParaRPr>
        </a:p>
      </dgm:t>
    </dgm:pt>
    <dgm:pt modelId="{19EF4F60-2835-4DD8-810C-5529A5A7B475}" type="parTrans" cxnId="{552FB220-26C2-493B-AB11-B7C2EB4FF098}">
      <dgm:prSet/>
      <dgm:spPr/>
      <dgm:t>
        <a:bodyPr/>
        <a:lstStyle/>
        <a:p>
          <a:endParaRPr lang="es-CO"/>
        </a:p>
      </dgm:t>
    </dgm:pt>
    <dgm:pt modelId="{5BE7C768-0C2F-4750-A1D9-997D49645719}" type="sibTrans" cxnId="{552FB220-26C2-493B-AB11-B7C2EB4FF098}">
      <dgm:prSet/>
      <dgm:spPr/>
      <dgm:t>
        <a:bodyPr/>
        <a:lstStyle/>
        <a:p>
          <a:endParaRPr lang="es-CO"/>
        </a:p>
      </dgm:t>
    </dgm:pt>
    <dgm:pt modelId="{E26922BD-CECF-4820-BCC0-4306311E0DAB}" type="pres">
      <dgm:prSet presAssocID="{C05E5189-2338-4411-AB42-FD50C5BF75F8}" presName="linearFlow" presStyleCnt="0">
        <dgm:presLayoutVars>
          <dgm:dir/>
          <dgm:resizeHandles val="exact"/>
        </dgm:presLayoutVars>
      </dgm:prSet>
      <dgm:spPr/>
    </dgm:pt>
    <dgm:pt modelId="{0FBB22E9-785D-4601-A09E-CBA555B787D6}" type="pres">
      <dgm:prSet presAssocID="{9D51B6C8-C504-4719-8D89-9C534FA062A3}" presName="composite" presStyleCnt="0"/>
      <dgm:spPr/>
    </dgm:pt>
    <dgm:pt modelId="{E4A1BC71-B907-4F39-9FBC-7FA03D8E0B16}" type="pres">
      <dgm:prSet presAssocID="{9D51B6C8-C504-4719-8D89-9C534FA062A3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2C0D1B2-B8CE-44B2-A60B-FB7CEDDCA7FD}" type="pres">
      <dgm:prSet presAssocID="{9D51B6C8-C504-4719-8D89-9C534FA062A3}" presName="txShp" presStyleLbl="node1" presStyleIdx="0" presStyleCnt="3">
        <dgm:presLayoutVars>
          <dgm:bulletEnabled val="1"/>
        </dgm:presLayoutVars>
      </dgm:prSet>
      <dgm:spPr/>
    </dgm:pt>
    <dgm:pt modelId="{9A0659A0-8068-4C8C-BD28-B82491A1CA47}" type="pres">
      <dgm:prSet presAssocID="{B71CF4D5-FCEE-4FEB-A3BC-6A87B59475EB}" presName="spacing" presStyleCnt="0"/>
      <dgm:spPr/>
    </dgm:pt>
    <dgm:pt modelId="{ECEF756D-DBDE-4A49-8506-F34B77955CB2}" type="pres">
      <dgm:prSet presAssocID="{726898B3-2A94-407D-87D4-5902EF6DCE49}" presName="composite" presStyleCnt="0"/>
      <dgm:spPr/>
    </dgm:pt>
    <dgm:pt modelId="{1937AB3A-6B21-41DC-A59A-4FE60C308787}" type="pres">
      <dgm:prSet presAssocID="{726898B3-2A94-407D-87D4-5902EF6DCE49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FA4967AB-A849-4CBA-9011-D3DDD987639B}" type="pres">
      <dgm:prSet presAssocID="{726898B3-2A94-407D-87D4-5902EF6DCE49}" presName="txShp" presStyleLbl="node1" presStyleIdx="1" presStyleCnt="3">
        <dgm:presLayoutVars>
          <dgm:bulletEnabled val="1"/>
        </dgm:presLayoutVars>
      </dgm:prSet>
      <dgm:spPr/>
    </dgm:pt>
    <dgm:pt modelId="{12CAF561-8B7D-47F8-BAD8-F3B25686996C}" type="pres">
      <dgm:prSet presAssocID="{3BBFB1CE-288F-459F-9ADE-48D0A3FC96C9}" presName="spacing" presStyleCnt="0"/>
      <dgm:spPr/>
    </dgm:pt>
    <dgm:pt modelId="{8BC78562-1CB5-4444-9B56-F47ACCF2B31B}" type="pres">
      <dgm:prSet presAssocID="{458B6AE7-47C9-419C-8A65-2CD85228178B}" presName="composite" presStyleCnt="0"/>
      <dgm:spPr/>
    </dgm:pt>
    <dgm:pt modelId="{A4512ECD-19F8-493E-87A1-0ADF296CF770}" type="pres">
      <dgm:prSet presAssocID="{458B6AE7-47C9-419C-8A65-2CD85228178B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9000" r="-19000"/>
          </a:stretch>
        </a:blipFill>
      </dgm:spPr>
    </dgm:pt>
    <dgm:pt modelId="{E8935C6C-31F1-4281-A6C9-58B7F331768F}" type="pres">
      <dgm:prSet presAssocID="{458B6AE7-47C9-419C-8A65-2CD85228178B}" presName="txShp" presStyleLbl="node1" presStyleIdx="2" presStyleCnt="3" custLinFactNeighborX="577">
        <dgm:presLayoutVars>
          <dgm:bulletEnabled val="1"/>
        </dgm:presLayoutVars>
      </dgm:prSet>
      <dgm:spPr/>
    </dgm:pt>
  </dgm:ptLst>
  <dgm:cxnLst>
    <dgm:cxn modelId="{5A8F6106-5079-485C-85DB-8E39C11EAFD9}" srcId="{C05E5189-2338-4411-AB42-FD50C5BF75F8}" destId="{726898B3-2A94-407D-87D4-5902EF6DCE49}" srcOrd="1" destOrd="0" parTransId="{231C0CFA-C48D-46E2-92C0-3B21138ED5D0}" sibTransId="{3BBFB1CE-288F-459F-9ADE-48D0A3FC96C9}"/>
    <dgm:cxn modelId="{955BE409-802B-4E9F-864C-86040B291EF4}" srcId="{C05E5189-2338-4411-AB42-FD50C5BF75F8}" destId="{9D51B6C8-C504-4719-8D89-9C534FA062A3}" srcOrd="0" destOrd="0" parTransId="{27128D6D-C240-4D7B-8966-A4C9BCB54450}" sibTransId="{B71CF4D5-FCEE-4FEB-A3BC-6A87B59475EB}"/>
    <dgm:cxn modelId="{552FB220-26C2-493B-AB11-B7C2EB4FF098}" srcId="{C05E5189-2338-4411-AB42-FD50C5BF75F8}" destId="{458B6AE7-47C9-419C-8A65-2CD85228178B}" srcOrd="2" destOrd="0" parTransId="{19EF4F60-2835-4DD8-810C-5529A5A7B475}" sibTransId="{5BE7C768-0C2F-4750-A1D9-997D49645719}"/>
    <dgm:cxn modelId="{F6BD783A-67D0-4714-B408-BC0671770DE3}" type="presOf" srcId="{458B6AE7-47C9-419C-8A65-2CD85228178B}" destId="{E8935C6C-31F1-4281-A6C9-58B7F331768F}" srcOrd="0" destOrd="0" presId="urn:microsoft.com/office/officeart/2005/8/layout/vList3"/>
    <dgm:cxn modelId="{4DA306A1-C2B6-49E0-BE55-33A88E720623}" type="presOf" srcId="{C05E5189-2338-4411-AB42-FD50C5BF75F8}" destId="{E26922BD-CECF-4820-BCC0-4306311E0DAB}" srcOrd="0" destOrd="0" presId="urn:microsoft.com/office/officeart/2005/8/layout/vList3"/>
    <dgm:cxn modelId="{6DF811BD-C892-48EC-9C75-E03CA96665A4}" type="presOf" srcId="{726898B3-2A94-407D-87D4-5902EF6DCE49}" destId="{FA4967AB-A849-4CBA-9011-D3DDD987639B}" srcOrd="0" destOrd="0" presId="urn:microsoft.com/office/officeart/2005/8/layout/vList3"/>
    <dgm:cxn modelId="{364C20EC-B5C2-40E7-BA39-BDD453B62976}" type="presOf" srcId="{9D51B6C8-C504-4719-8D89-9C534FA062A3}" destId="{F2C0D1B2-B8CE-44B2-A60B-FB7CEDDCA7FD}" srcOrd="0" destOrd="0" presId="urn:microsoft.com/office/officeart/2005/8/layout/vList3"/>
    <dgm:cxn modelId="{B2C4CCB4-6F93-40D3-94C2-D7BC668DA394}" type="presParOf" srcId="{E26922BD-CECF-4820-BCC0-4306311E0DAB}" destId="{0FBB22E9-785D-4601-A09E-CBA555B787D6}" srcOrd="0" destOrd="0" presId="urn:microsoft.com/office/officeart/2005/8/layout/vList3"/>
    <dgm:cxn modelId="{0801F7A5-7D58-4A1A-BAEB-185771693B1E}" type="presParOf" srcId="{0FBB22E9-785D-4601-A09E-CBA555B787D6}" destId="{E4A1BC71-B907-4F39-9FBC-7FA03D8E0B16}" srcOrd="0" destOrd="0" presId="urn:microsoft.com/office/officeart/2005/8/layout/vList3"/>
    <dgm:cxn modelId="{5872A00A-CC18-4B18-8196-BDEA62A7B98E}" type="presParOf" srcId="{0FBB22E9-785D-4601-A09E-CBA555B787D6}" destId="{F2C0D1B2-B8CE-44B2-A60B-FB7CEDDCA7FD}" srcOrd="1" destOrd="0" presId="urn:microsoft.com/office/officeart/2005/8/layout/vList3"/>
    <dgm:cxn modelId="{94035645-1229-48A4-B5E3-528C3F36D529}" type="presParOf" srcId="{E26922BD-CECF-4820-BCC0-4306311E0DAB}" destId="{9A0659A0-8068-4C8C-BD28-B82491A1CA47}" srcOrd="1" destOrd="0" presId="urn:microsoft.com/office/officeart/2005/8/layout/vList3"/>
    <dgm:cxn modelId="{49510592-9764-4429-ADC6-B7B36AF72EA6}" type="presParOf" srcId="{E26922BD-CECF-4820-BCC0-4306311E0DAB}" destId="{ECEF756D-DBDE-4A49-8506-F34B77955CB2}" srcOrd="2" destOrd="0" presId="urn:microsoft.com/office/officeart/2005/8/layout/vList3"/>
    <dgm:cxn modelId="{9AA46B6C-D201-4FA8-A669-69DD6B463F54}" type="presParOf" srcId="{ECEF756D-DBDE-4A49-8506-F34B77955CB2}" destId="{1937AB3A-6B21-41DC-A59A-4FE60C308787}" srcOrd="0" destOrd="0" presId="urn:microsoft.com/office/officeart/2005/8/layout/vList3"/>
    <dgm:cxn modelId="{AA21F88C-76A6-41FD-997D-F4C4C284FC28}" type="presParOf" srcId="{ECEF756D-DBDE-4A49-8506-F34B77955CB2}" destId="{FA4967AB-A849-4CBA-9011-D3DDD987639B}" srcOrd="1" destOrd="0" presId="urn:microsoft.com/office/officeart/2005/8/layout/vList3"/>
    <dgm:cxn modelId="{945B88C7-DE80-4A56-8CAB-AEA57A7DF7ED}" type="presParOf" srcId="{E26922BD-CECF-4820-BCC0-4306311E0DAB}" destId="{12CAF561-8B7D-47F8-BAD8-F3B25686996C}" srcOrd="3" destOrd="0" presId="urn:microsoft.com/office/officeart/2005/8/layout/vList3"/>
    <dgm:cxn modelId="{54D3B927-96CB-42CE-9C37-914681128660}" type="presParOf" srcId="{E26922BD-CECF-4820-BCC0-4306311E0DAB}" destId="{8BC78562-1CB5-4444-9B56-F47ACCF2B31B}" srcOrd="4" destOrd="0" presId="urn:microsoft.com/office/officeart/2005/8/layout/vList3"/>
    <dgm:cxn modelId="{4AC1D136-1332-447E-AD21-24185AEBDC5D}" type="presParOf" srcId="{8BC78562-1CB5-4444-9B56-F47ACCF2B31B}" destId="{A4512ECD-19F8-493E-87A1-0ADF296CF770}" srcOrd="0" destOrd="0" presId="urn:microsoft.com/office/officeart/2005/8/layout/vList3"/>
    <dgm:cxn modelId="{6A73D9FF-79A6-4921-8EBC-BF969F431273}" type="presParOf" srcId="{8BC78562-1CB5-4444-9B56-F47ACCF2B31B}" destId="{E8935C6C-31F1-4281-A6C9-58B7F33176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5E5189-2338-4411-AB42-FD50C5BF75F8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9D51B6C8-C504-4719-8D89-9C534FA062A3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b="1" dirty="0">
              <a:solidFill>
                <a:schemeClr val="accent6">
                  <a:lumMod val="75000"/>
                </a:schemeClr>
              </a:solidFill>
              <a:latin typeface="Arial Nova" panose="020B0504020202020204" pitchFamily="34" charset="0"/>
            </a:rPr>
            <a:t>Gestión Directiva</a:t>
          </a:r>
          <a:endParaRPr lang="es-CO" b="1" dirty="0">
            <a:solidFill>
              <a:schemeClr val="accent6">
                <a:lumMod val="75000"/>
              </a:schemeClr>
            </a:solidFill>
            <a:latin typeface="Arial Nova" panose="020B0504020202020204" pitchFamily="34" charset="0"/>
          </a:endParaRPr>
        </a:p>
      </dgm:t>
    </dgm:pt>
    <dgm:pt modelId="{27128D6D-C240-4D7B-8966-A4C9BCB54450}" type="parTrans" cxnId="{955BE409-802B-4E9F-864C-86040B291EF4}">
      <dgm:prSet/>
      <dgm:spPr/>
      <dgm:t>
        <a:bodyPr/>
        <a:lstStyle/>
        <a:p>
          <a:endParaRPr lang="es-CO"/>
        </a:p>
      </dgm:t>
    </dgm:pt>
    <dgm:pt modelId="{B71CF4D5-FCEE-4FEB-A3BC-6A87B59475EB}" type="sibTrans" cxnId="{955BE409-802B-4E9F-864C-86040B291EF4}">
      <dgm:prSet/>
      <dgm:spPr/>
      <dgm:t>
        <a:bodyPr/>
        <a:lstStyle/>
        <a:p>
          <a:endParaRPr lang="es-CO"/>
        </a:p>
      </dgm:t>
    </dgm:pt>
    <dgm:pt modelId="{E26922BD-CECF-4820-BCC0-4306311E0DAB}" type="pres">
      <dgm:prSet presAssocID="{C05E5189-2338-4411-AB42-FD50C5BF75F8}" presName="linearFlow" presStyleCnt="0">
        <dgm:presLayoutVars>
          <dgm:dir/>
          <dgm:resizeHandles val="exact"/>
        </dgm:presLayoutVars>
      </dgm:prSet>
      <dgm:spPr/>
    </dgm:pt>
    <dgm:pt modelId="{0FBB22E9-785D-4601-A09E-CBA555B787D6}" type="pres">
      <dgm:prSet presAssocID="{9D51B6C8-C504-4719-8D89-9C534FA062A3}" presName="composite" presStyleCnt="0"/>
      <dgm:spPr/>
    </dgm:pt>
    <dgm:pt modelId="{E4A1BC71-B907-4F39-9FBC-7FA03D8E0B16}" type="pres">
      <dgm:prSet presAssocID="{9D51B6C8-C504-4719-8D89-9C534FA062A3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52000" r="-52000"/>
          </a:stretch>
        </a:blipFill>
      </dgm:spPr>
    </dgm:pt>
    <dgm:pt modelId="{F2C0D1B2-B8CE-44B2-A60B-FB7CEDDCA7FD}" type="pres">
      <dgm:prSet presAssocID="{9D51B6C8-C504-4719-8D89-9C534FA062A3}" presName="txShp" presStyleLbl="node1" presStyleIdx="0" presStyleCnt="1">
        <dgm:presLayoutVars>
          <dgm:bulletEnabled val="1"/>
        </dgm:presLayoutVars>
      </dgm:prSet>
      <dgm:spPr/>
    </dgm:pt>
  </dgm:ptLst>
  <dgm:cxnLst>
    <dgm:cxn modelId="{955BE409-802B-4E9F-864C-86040B291EF4}" srcId="{C05E5189-2338-4411-AB42-FD50C5BF75F8}" destId="{9D51B6C8-C504-4719-8D89-9C534FA062A3}" srcOrd="0" destOrd="0" parTransId="{27128D6D-C240-4D7B-8966-A4C9BCB54450}" sibTransId="{B71CF4D5-FCEE-4FEB-A3BC-6A87B59475EB}"/>
    <dgm:cxn modelId="{4DA306A1-C2B6-49E0-BE55-33A88E720623}" type="presOf" srcId="{C05E5189-2338-4411-AB42-FD50C5BF75F8}" destId="{E26922BD-CECF-4820-BCC0-4306311E0DAB}" srcOrd="0" destOrd="0" presId="urn:microsoft.com/office/officeart/2005/8/layout/vList3"/>
    <dgm:cxn modelId="{364C20EC-B5C2-40E7-BA39-BDD453B62976}" type="presOf" srcId="{9D51B6C8-C504-4719-8D89-9C534FA062A3}" destId="{F2C0D1B2-B8CE-44B2-A60B-FB7CEDDCA7FD}" srcOrd="0" destOrd="0" presId="urn:microsoft.com/office/officeart/2005/8/layout/vList3"/>
    <dgm:cxn modelId="{B2C4CCB4-6F93-40D3-94C2-D7BC668DA394}" type="presParOf" srcId="{E26922BD-CECF-4820-BCC0-4306311E0DAB}" destId="{0FBB22E9-785D-4601-A09E-CBA555B787D6}" srcOrd="0" destOrd="0" presId="urn:microsoft.com/office/officeart/2005/8/layout/vList3"/>
    <dgm:cxn modelId="{0801F7A5-7D58-4A1A-BAEB-185771693B1E}" type="presParOf" srcId="{0FBB22E9-785D-4601-A09E-CBA555B787D6}" destId="{E4A1BC71-B907-4F39-9FBC-7FA03D8E0B16}" srcOrd="0" destOrd="0" presId="urn:microsoft.com/office/officeart/2005/8/layout/vList3"/>
    <dgm:cxn modelId="{5872A00A-CC18-4B18-8196-BDEA62A7B98E}" type="presParOf" srcId="{0FBB22E9-785D-4601-A09E-CBA555B787D6}" destId="{F2C0D1B2-B8CE-44B2-A60B-FB7CEDDCA7F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5E5189-2338-4411-AB42-FD50C5BF75F8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726898B3-2A94-407D-87D4-5902EF6DCE49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sz="4800" b="1" dirty="0">
              <a:solidFill>
                <a:schemeClr val="accent6">
                  <a:lumMod val="75000"/>
                </a:schemeClr>
              </a:solidFill>
              <a:latin typeface="Arial Nova" panose="020B0504020202020204" pitchFamily="34" charset="0"/>
            </a:rPr>
            <a:t>Gestión Administrativa y Financiera</a:t>
          </a:r>
          <a:endParaRPr lang="es-CO" sz="4800" b="1" dirty="0">
            <a:solidFill>
              <a:schemeClr val="accent6">
                <a:lumMod val="75000"/>
              </a:schemeClr>
            </a:solidFill>
            <a:latin typeface="Arial Nova" panose="020B0504020202020204" pitchFamily="34" charset="0"/>
          </a:endParaRPr>
        </a:p>
      </dgm:t>
    </dgm:pt>
    <dgm:pt modelId="{231C0CFA-C48D-46E2-92C0-3B21138ED5D0}" type="parTrans" cxnId="{5A8F6106-5079-485C-85DB-8E39C11EAFD9}">
      <dgm:prSet/>
      <dgm:spPr/>
      <dgm:t>
        <a:bodyPr/>
        <a:lstStyle/>
        <a:p>
          <a:endParaRPr lang="es-CO"/>
        </a:p>
      </dgm:t>
    </dgm:pt>
    <dgm:pt modelId="{3BBFB1CE-288F-459F-9ADE-48D0A3FC96C9}" type="sibTrans" cxnId="{5A8F6106-5079-485C-85DB-8E39C11EAFD9}">
      <dgm:prSet/>
      <dgm:spPr/>
      <dgm:t>
        <a:bodyPr/>
        <a:lstStyle/>
        <a:p>
          <a:endParaRPr lang="es-CO"/>
        </a:p>
      </dgm:t>
    </dgm:pt>
    <dgm:pt modelId="{E26922BD-CECF-4820-BCC0-4306311E0DAB}" type="pres">
      <dgm:prSet presAssocID="{C05E5189-2338-4411-AB42-FD50C5BF75F8}" presName="linearFlow" presStyleCnt="0">
        <dgm:presLayoutVars>
          <dgm:dir/>
          <dgm:resizeHandles val="exact"/>
        </dgm:presLayoutVars>
      </dgm:prSet>
      <dgm:spPr/>
    </dgm:pt>
    <dgm:pt modelId="{ECEF756D-DBDE-4A49-8506-F34B77955CB2}" type="pres">
      <dgm:prSet presAssocID="{726898B3-2A94-407D-87D4-5902EF6DCE49}" presName="composite" presStyleCnt="0"/>
      <dgm:spPr/>
    </dgm:pt>
    <dgm:pt modelId="{1937AB3A-6B21-41DC-A59A-4FE60C308787}" type="pres">
      <dgm:prSet presAssocID="{726898B3-2A94-407D-87D4-5902EF6DCE49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</dgm:spPr>
    </dgm:pt>
    <dgm:pt modelId="{FA4967AB-A849-4CBA-9011-D3DDD987639B}" type="pres">
      <dgm:prSet presAssocID="{726898B3-2A94-407D-87D4-5902EF6DCE49}" presName="txShp" presStyleLbl="node1" presStyleIdx="0" presStyleCnt="1" custLinFactNeighborX="577" custLinFactNeighborY="1527">
        <dgm:presLayoutVars>
          <dgm:bulletEnabled val="1"/>
        </dgm:presLayoutVars>
      </dgm:prSet>
      <dgm:spPr/>
    </dgm:pt>
  </dgm:ptLst>
  <dgm:cxnLst>
    <dgm:cxn modelId="{5A8F6106-5079-485C-85DB-8E39C11EAFD9}" srcId="{C05E5189-2338-4411-AB42-FD50C5BF75F8}" destId="{726898B3-2A94-407D-87D4-5902EF6DCE49}" srcOrd="0" destOrd="0" parTransId="{231C0CFA-C48D-46E2-92C0-3B21138ED5D0}" sibTransId="{3BBFB1CE-288F-459F-9ADE-48D0A3FC96C9}"/>
    <dgm:cxn modelId="{4DA306A1-C2B6-49E0-BE55-33A88E720623}" type="presOf" srcId="{C05E5189-2338-4411-AB42-FD50C5BF75F8}" destId="{E26922BD-CECF-4820-BCC0-4306311E0DAB}" srcOrd="0" destOrd="0" presId="urn:microsoft.com/office/officeart/2005/8/layout/vList3"/>
    <dgm:cxn modelId="{6DF811BD-C892-48EC-9C75-E03CA96665A4}" type="presOf" srcId="{726898B3-2A94-407D-87D4-5902EF6DCE49}" destId="{FA4967AB-A849-4CBA-9011-D3DDD987639B}" srcOrd="0" destOrd="0" presId="urn:microsoft.com/office/officeart/2005/8/layout/vList3"/>
    <dgm:cxn modelId="{49510592-9764-4429-ADC6-B7B36AF72EA6}" type="presParOf" srcId="{E26922BD-CECF-4820-BCC0-4306311E0DAB}" destId="{ECEF756D-DBDE-4A49-8506-F34B77955CB2}" srcOrd="0" destOrd="0" presId="urn:microsoft.com/office/officeart/2005/8/layout/vList3"/>
    <dgm:cxn modelId="{9AA46B6C-D201-4FA8-A669-69DD6B463F54}" type="presParOf" srcId="{ECEF756D-DBDE-4A49-8506-F34B77955CB2}" destId="{1937AB3A-6B21-41DC-A59A-4FE60C308787}" srcOrd="0" destOrd="0" presId="urn:microsoft.com/office/officeart/2005/8/layout/vList3"/>
    <dgm:cxn modelId="{AA21F88C-76A6-41FD-997D-F4C4C284FC28}" type="presParOf" srcId="{ECEF756D-DBDE-4A49-8506-F34B77955CB2}" destId="{FA4967AB-A849-4CBA-9011-D3DDD987639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5E5189-2338-4411-AB42-FD50C5BF75F8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458B6AE7-47C9-419C-8A65-2CD85228178B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Contribución a los objetivos de desarrollo sostenible</a:t>
          </a:r>
          <a:endParaRPr lang="es-CO" dirty="0">
            <a:solidFill>
              <a:schemeClr val="tx1"/>
            </a:solidFill>
          </a:endParaRPr>
        </a:p>
      </dgm:t>
    </dgm:pt>
    <dgm:pt modelId="{19EF4F60-2835-4DD8-810C-5529A5A7B475}" type="parTrans" cxnId="{552FB220-26C2-493B-AB11-B7C2EB4FF098}">
      <dgm:prSet/>
      <dgm:spPr/>
      <dgm:t>
        <a:bodyPr/>
        <a:lstStyle/>
        <a:p>
          <a:endParaRPr lang="es-CO"/>
        </a:p>
      </dgm:t>
    </dgm:pt>
    <dgm:pt modelId="{5BE7C768-0C2F-4750-A1D9-997D49645719}" type="sibTrans" cxnId="{552FB220-26C2-493B-AB11-B7C2EB4FF098}">
      <dgm:prSet/>
      <dgm:spPr/>
      <dgm:t>
        <a:bodyPr/>
        <a:lstStyle/>
        <a:p>
          <a:endParaRPr lang="es-CO"/>
        </a:p>
      </dgm:t>
    </dgm:pt>
    <dgm:pt modelId="{E26922BD-CECF-4820-BCC0-4306311E0DAB}" type="pres">
      <dgm:prSet presAssocID="{C05E5189-2338-4411-AB42-FD50C5BF75F8}" presName="linearFlow" presStyleCnt="0">
        <dgm:presLayoutVars>
          <dgm:dir/>
          <dgm:resizeHandles val="exact"/>
        </dgm:presLayoutVars>
      </dgm:prSet>
      <dgm:spPr/>
    </dgm:pt>
    <dgm:pt modelId="{8BC78562-1CB5-4444-9B56-F47ACCF2B31B}" type="pres">
      <dgm:prSet presAssocID="{458B6AE7-47C9-419C-8A65-2CD85228178B}" presName="composite" presStyleCnt="0"/>
      <dgm:spPr/>
    </dgm:pt>
    <dgm:pt modelId="{A4512ECD-19F8-493E-87A1-0ADF296CF770}" type="pres">
      <dgm:prSet presAssocID="{458B6AE7-47C9-419C-8A65-2CD85228178B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19000" r="-19000"/>
          </a:stretch>
        </a:blipFill>
      </dgm:spPr>
    </dgm:pt>
    <dgm:pt modelId="{E8935C6C-31F1-4281-A6C9-58B7F331768F}" type="pres">
      <dgm:prSet presAssocID="{458B6AE7-47C9-419C-8A65-2CD85228178B}" presName="txShp" presStyleLbl="node1" presStyleIdx="0" presStyleCnt="1" custLinFactNeighborX="577">
        <dgm:presLayoutVars>
          <dgm:bulletEnabled val="1"/>
        </dgm:presLayoutVars>
      </dgm:prSet>
      <dgm:spPr/>
    </dgm:pt>
  </dgm:ptLst>
  <dgm:cxnLst>
    <dgm:cxn modelId="{552FB220-26C2-493B-AB11-B7C2EB4FF098}" srcId="{C05E5189-2338-4411-AB42-FD50C5BF75F8}" destId="{458B6AE7-47C9-419C-8A65-2CD85228178B}" srcOrd="0" destOrd="0" parTransId="{19EF4F60-2835-4DD8-810C-5529A5A7B475}" sibTransId="{5BE7C768-0C2F-4750-A1D9-997D49645719}"/>
    <dgm:cxn modelId="{F6BD783A-67D0-4714-B408-BC0671770DE3}" type="presOf" srcId="{458B6AE7-47C9-419C-8A65-2CD85228178B}" destId="{E8935C6C-31F1-4281-A6C9-58B7F331768F}" srcOrd="0" destOrd="0" presId="urn:microsoft.com/office/officeart/2005/8/layout/vList3"/>
    <dgm:cxn modelId="{4DA306A1-C2B6-49E0-BE55-33A88E720623}" type="presOf" srcId="{C05E5189-2338-4411-AB42-FD50C5BF75F8}" destId="{E26922BD-CECF-4820-BCC0-4306311E0DAB}" srcOrd="0" destOrd="0" presId="urn:microsoft.com/office/officeart/2005/8/layout/vList3"/>
    <dgm:cxn modelId="{54D3B927-96CB-42CE-9C37-914681128660}" type="presParOf" srcId="{E26922BD-CECF-4820-BCC0-4306311E0DAB}" destId="{8BC78562-1CB5-4444-9B56-F47ACCF2B31B}" srcOrd="0" destOrd="0" presId="urn:microsoft.com/office/officeart/2005/8/layout/vList3"/>
    <dgm:cxn modelId="{4AC1D136-1332-447E-AD21-24185AEBDC5D}" type="presParOf" srcId="{8BC78562-1CB5-4444-9B56-F47ACCF2B31B}" destId="{A4512ECD-19F8-493E-87A1-0ADF296CF770}" srcOrd="0" destOrd="0" presId="urn:microsoft.com/office/officeart/2005/8/layout/vList3"/>
    <dgm:cxn modelId="{6A73D9FF-79A6-4921-8EBC-BF969F431273}" type="presParOf" srcId="{8BC78562-1CB5-4444-9B56-F47ACCF2B31B}" destId="{E8935C6C-31F1-4281-A6C9-58B7F33176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21A0EE-9875-4869-AAD2-F0F168089BF7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</dgm:pt>
    <dgm:pt modelId="{6AE4F49A-5659-4CFF-8175-02D4D7B4D58D}">
      <dgm:prSet phldrT="[Texto]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latin typeface="Arial Nova" panose="020B0504020202020204" pitchFamily="34" charset="0"/>
            </a:rPr>
            <a:t>Política y Plan de Humanización</a:t>
          </a:r>
          <a:endParaRPr lang="es-CO" sz="2000" b="1" dirty="0">
            <a:solidFill>
              <a:schemeClr val="tx1"/>
            </a:solidFill>
            <a:latin typeface="Arial Nova" panose="020B0504020202020204" pitchFamily="34" charset="0"/>
          </a:endParaRPr>
        </a:p>
      </dgm:t>
    </dgm:pt>
    <dgm:pt modelId="{E8CDDDC1-E936-4030-AC31-EA63011CFB4A}" type="parTrans" cxnId="{4C4324EC-5AFA-475D-8EF5-287B57E6E5B3}">
      <dgm:prSet/>
      <dgm:spPr/>
      <dgm:t>
        <a:bodyPr/>
        <a:lstStyle/>
        <a:p>
          <a:endParaRPr lang="es-CO"/>
        </a:p>
      </dgm:t>
    </dgm:pt>
    <dgm:pt modelId="{22FFBC0E-EDA1-4EC2-943D-B6D0CDEA9B8C}" type="sibTrans" cxnId="{4C4324EC-5AFA-475D-8EF5-287B57E6E5B3}">
      <dgm:prSet/>
      <dgm:spPr/>
      <dgm:t>
        <a:bodyPr/>
        <a:lstStyle/>
        <a:p>
          <a:endParaRPr lang="es-CO"/>
        </a:p>
      </dgm:t>
    </dgm:pt>
    <dgm:pt modelId="{5A8A25B4-78AB-440B-9591-4A9B9CC241CE}">
      <dgm:prSet phldrT="[Texto]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latin typeface="Arial Nova" panose="020B0504020202020204" pitchFamily="34" charset="0"/>
            </a:rPr>
            <a:t>Modelo Integrado de Planeación y Gestión</a:t>
          </a:r>
          <a:endParaRPr lang="es-CO" sz="2000" b="1" dirty="0">
            <a:solidFill>
              <a:schemeClr val="tx1"/>
            </a:solidFill>
            <a:latin typeface="Arial Nova" panose="020B0504020202020204" pitchFamily="34" charset="0"/>
          </a:endParaRPr>
        </a:p>
      </dgm:t>
    </dgm:pt>
    <dgm:pt modelId="{673C2A07-33AF-43EC-96E9-7A1AD7A42B38}" type="parTrans" cxnId="{65F5542A-8525-4C25-A627-4BF153B000F1}">
      <dgm:prSet/>
      <dgm:spPr/>
      <dgm:t>
        <a:bodyPr/>
        <a:lstStyle/>
        <a:p>
          <a:endParaRPr lang="es-CO"/>
        </a:p>
      </dgm:t>
    </dgm:pt>
    <dgm:pt modelId="{5DD15193-8B6A-45CF-82E1-455FE348C0C0}" type="sibTrans" cxnId="{65F5542A-8525-4C25-A627-4BF153B000F1}">
      <dgm:prSet/>
      <dgm:spPr/>
      <dgm:t>
        <a:bodyPr/>
        <a:lstStyle/>
        <a:p>
          <a:endParaRPr lang="es-CO"/>
        </a:p>
      </dgm:t>
    </dgm:pt>
    <dgm:pt modelId="{4B30C5B7-F1CD-4CF7-8055-ADCEF61B729D}">
      <dgm:prSet phldrT="[Texto]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latin typeface="Arial Nova" panose="020B0504020202020204" pitchFamily="34" charset="0"/>
            </a:rPr>
            <a:t>Código de Integridad</a:t>
          </a:r>
          <a:endParaRPr lang="es-CO" sz="2000" b="1" dirty="0">
            <a:solidFill>
              <a:schemeClr val="tx1"/>
            </a:solidFill>
            <a:latin typeface="Arial Nova" panose="020B0504020202020204" pitchFamily="34" charset="0"/>
          </a:endParaRPr>
        </a:p>
      </dgm:t>
    </dgm:pt>
    <dgm:pt modelId="{8ADFD3C6-F204-44D8-A25E-2E9495187AEA}" type="parTrans" cxnId="{39BD6BF5-6D46-471E-8F12-58129D5176B2}">
      <dgm:prSet/>
      <dgm:spPr/>
      <dgm:t>
        <a:bodyPr/>
        <a:lstStyle/>
        <a:p>
          <a:endParaRPr lang="es-CO"/>
        </a:p>
      </dgm:t>
    </dgm:pt>
    <dgm:pt modelId="{D24FB4FB-55F2-4407-9244-17807E1246A2}" type="sibTrans" cxnId="{39BD6BF5-6D46-471E-8F12-58129D5176B2}">
      <dgm:prSet/>
      <dgm:spPr/>
      <dgm:t>
        <a:bodyPr/>
        <a:lstStyle/>
        <a:p>
          <a:endParaRPr lang="es-CO"/>
        </a:p>
      </dgm:t>
    </dgm:pt>
    <dgm:pt modelId="{7CCFAA86-2A84-4078-9A86-7A0E4888E45B}" type="pres">
      <dgm:prSet presAssocID="{4C21A0EE-9875-4869-AAD2-F0F168089BF7}" presName="compositeShape" presStyleCnt="0">
        <dgm:presLayoutVars>
          <dgm:chMax val="7"/>
          <dgm:dir/>
          <dgm:resizeHandles val="exact"/>
        </dgm:presLayoutVars>
      </dgm:prSet>
      <dgm:spPr/>
    </dgm:pt>
    <dgm:pt modelId="{4F5E7636-8EE8-45AB-8420-9390B4F206EF}" type="pres">
      <dgm:prSet presAssocID="{4C21A0EE-9875-4869-AAD2-F0F168089BF7}" presName="wedge1" presStyleLbl="node1" presStyleIdx="0" presStyleCnt="3"/>
      <dgm:spPr/>
    </dgm:pt>
    <dgm:pt modelId="{1EB4D961-A4CF-4573-8BAA-7EE30C612192}" type="pres">
      <dgm:prSet presAssocID="{4C21A0EE-9875-4869-AAD2-F0F168089BF7}" presName="dummy1a" presStyleCnt="0"/>
      <dgm:spPr/>
    </dgm:pt>
    <dgm:pt modelId="{35668E41-7206-4CBD-85B5-EF2EE2477FE4}" type="pres">
      <dgm:prSet presAssocID="{4C21A0EE-9875-4869-AAD2-F0F168089BF7}" presName="dummy1b" presStyleCnt="0"/>
      <dgm:spPr/>
    </dgm:pt>
    <dgm:pt modelId="{EA613713-21BC-4C95-A99C-FB91A42CC51A}" type="pres">
      <dgm:prSet presAssocID="{4C21A0EE-9875-4869-AAD2-F0F168089BF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4C945D2-B1B8-4D3C-9FB6-7FD11F66BA8D}" type="pres">
      <dgm:prSet presAssocID="{4C21A0EE-9875-4869-AAD2-F0F168089BF7}" presName="wedge2" presStyleLbl="node1" presStyleIdx="1" presStyleCnt="3"/>
      <dgm:spPr/>
    </dgm:pt>
    <dgm:pt modelId="{18C3E268-EDD0-4DAF-8F71-BF3C556EED0E}" type="pres">
      <dgm:prSet presAssocID="{4C21A0EE-9875-4869-AAD2-F0F168089BF7}" presName="dummy2a" presStyleCnt="0"/>
      <dgm:spPr/>
    </dgm:pt>
    <dgm:pt modelId="{9A6CA6A9-AC62-41DC-B3A3-B4CEA24E4494}" type="pres">
      <dgm:prSet presAssocID="{4C21A0EE-9875-4869-AAD2-F0F168089BF7}" presName="dummy2b" presStyleCnt="0"/>
      <dgm:spPr/>
    </dgm:pt>
    <dgm:pt modelId="{4F838D2E-F619-4839-B991-718B8F428DAA}" type="pres">
      <dgm:prSet presAssocID="{4C21A0EE-9875-4869-AAD2-F0F168089BF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666D4C5-01FE-48D2-B0A2-C1CEA92A9E49}" type="pres">
      <dgm:prSet presAssocID="{4C21A0EE-9875-4869-AAD2-F0F168089BF7}" presName="wedge3" presStyleLbl="node1" presStyleIdx="2" presStyleCnt="3"/>
      <dgm:spPr/>
    </dgm:pt>
    <dgm:pt modelId="{F8895DD9-26DA-4E6A-A066-FFB9E801F7F7}" type="pres">
      <dgm:prSet presAssocID="{4C21A0EE-9875-4869-AAD2-F0F168089BF7}" presName="dummy3a" presStyleCnt="0"/>
      <dgm:spPr/>
    </dgm:pt>
    <dgm:pt modelId="{D920E2EC-BFF8-46DE-90EA-8F7153EECE65}" type="pres">
      <dgm:prSet presAssocID="{4C21A0EE-9875-4869-AAD2-F0F168089BF7}" presName="dummy3b" presStyleCnt="0"/>
      <dgm:spPr/>
    </dgm:pt>
    <dgm:pt modelId="{23CAD59E-C58E-4791-9B3A-D6076141913C}" type="pres">
      <dgm:prSet presAssocID="{4C21A0EE-9875-4869-AAD2-F0F168089BF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232BBCD-D5D1-4E7F-BC27-BA98105BB6A4}" type="pres">
      <dgm:prSet presAssocID="{22FFBC0E-EDA1-4EC2-943D-B6D0CDEA9B8C}" presName="arrowWedge1" presStyleLbl="fgSibTrans2D1" presStyleIdx="0" presStyleCnt="3"/>
      <dgm:spPr/>
    </dgm:pt>
    <dgm:pt modelId="{4A9DBD4E-E17A-401F-B4D9-F6E74A7AEE61}" type="pres">
      <dgm:prSet presAssocID="{5DD15193-8B6A-45CF-82E1-455FE348C0C0}" presName="arrowWedge2" presStyleLbl="fgSibTrans2D1" presStyleIdx="1" presStyleCnt="3"/>
      <dgm:spPr/>
    </dgm:pt>
    <dgm:pt modelId="{2B4DCF32-81A0-4094-9C0E-3548F5F8D27F}" type="pres">
      <dgm:prSet presAssocID="{D24FB4FB-55F2-4407-9244-17807E1246A2}" presName="arrowWedge3" presStyleLbl="fgSibTrans2D1" presStyleIdx="2" presStyleCnt="3"/>
      <dgm:spPr/>
    </dgm:pt>
  </dgm:ptLst>
  <dgm:cxnLst>
    <dgm:cxn modelId="{65F5542A-8525-4C25-A627-4BF153B000F1}" srcId="{4C21A0EE-9875-4869-AAD2-F0F168089BF7}" destId="{5A8A25B4-78AB-440B-9591-4A9B9CC241CE}" srcOrd="1" destOrd="0" parTransId="{673C2A07-33AF-43EC-96E9-7A1AD7A42B38}" sibTransId="{5DD15193-8B6A-45CF-82E1-455FE348C0C0}"/>
    <dgm:cxn modelId="{2F031A56-584E-4EDC-802A-D0874B11E0F3}" type="presOf" srcId="{4B30C5B7-F1CD-4CF7-8055-ADCEF61B729D}" destId="{3666D4C5-01FE-48D2-B0A2-C1CEA92A9E49}" srcOrd="0" destOrd="0" presId="urn:microsoft.com/office/officeart/2005/8/layout/cycle8"/>
    <dgm:cxn modelId="{5CF42586-AFDE-48D4-884A-3AA0D974EEDD}" type="presOf" srcId="{4B30C5B7-F1CD-4CF7-8055-ADCEF61B729D}" destId="{23CAD59E-C58E-4791-9B3A-D6076141913C}" srcOrd="1" destOrd="0" presId="urn:microsoft.com/office/officeart/2005/8/layout/cycle8"/>
    <dgm:cxn modelId="{2385E587-0344-4068-B9E9-F75601981092}" type="presOf" srcId="{6AE4F49A-5659-4CFF-8175-02D4D7B4D58D}" destId="{EA613713-21BC-4C95-A99C-FB91A42CC51A}" srcOrd="1" destOrd="0" presId="urn:microsoft.com/office/officeart/2005/8/layout/cycle8"/>
    <dgm:cxn modelId="{6A1BD79A-ABC8-467D-8C52-E6DF75AD3AE2}" type="presOf" srcId="{6AE4F49A-5659-4CFF-8175-02D4D7B4D58D}" destId="{4F5E7636-8EE8-45AB-8420-9390B4F206EF}" srcOrd="0" destOrd="0" presId="urn:microsoft.com/office/officeart/2005/8/layout/cycle8"/>
    <dgm:cxn modelId="{1C5C69D7-F93D-42A9-8F13-E079055984BA}" type="presOf" srcId="{5A8A25B4-78AB-440B-9591-4A9B9CC241CE}" destId="{4F838D2E-F619-4839-B991-718B8F428DAA}" srcOrd="1" destOrd="0" presId="urn:microsoft.com/office/officeart/2005/8/layout/cycle8"/>
    <dgm:cxn modelId="{FEF98BE9-060A-4BFF-8DAF-78CFEB20735F}" type="presOf" srcId="{5A8A25B4-78AB-440B-9591-4A9B9CC241CE}" destId="{D4C945D2-B1B8-4D3C-9FB6-7FD11F66BA8D}" srcOrd="0" destOrd="0" presId="urn:microsoft.com/office/officeart/2005/8/layout/cycle8"/>
    <dgm:cxn modelId="{4C4324EC-5AFA-475D-8EF5-287B57E6E5B3}" srcId="{4C21A0EE-9875-4869-AAD2-F0F168089BF7}" destId="{6AE4F49A-5659-4CFF-8175-02D4D7B4D58D}" srcOrd="0" destOrd="0" parTransId="{E8CDDDC1-E936-4030-AC31-EA63011CFB4A}" sibTransId="{22FFBC0E-EDA1-4EC2-943D-B6D0CDEA9B8C}"/>
    <dgm:cxn modelId="{39BD6BF5-6D46-471E-8F12-58129D5176B2}" srcId="{4C21A0EE-9875-4869-AAD2-F0F168089BF7}" destId="{4B30C5B7-F1CD-4CF7-8055-ADCEF61B729D}" srcOrd="2" destOrd="0" parTransId="{8ADFD3C6-F204-44D8-A25E-2E9495187AEA}" sibTransId="{D24FB4FB-55F2-4407-9244-17807E1246A2}"/>
    <dgm:cxn modelId="{DE36C0F9-B394-4CF5-A7C4-57D4DE440009}" type="presOf" srcId="{4C21A0EE-9875-4869-AAD2-F0F168089BF7}" destId="{7CCFAA86-2A84-4078-9A86-7A0E4888E45B}" srcOrd="0" destOrd="0" presId="urn:microsoft.com/office/officeart/2005/8/layout/cycle8"/>
    <dgm:cxn modelId="{556002DD-6B58-4451-A62D-85DD08754E15}" type="presParOf" srcId="{7CCFAA86-2A84-4078-9A86-7A0E4888E45B}" destId="{4F5E7636-8EE8-45AB-8420-9390B4F206EF}" srcOrd="0" destOrd="0" presId="urn:microsoft.com/office/officeart/2005/8/layout/cycle8"/>
    <dgm:cxn modelId="{B577291C-4ACC-4512-ACBC-E694B2551BA2}" type="presParOf" srcId="{7CCFAA86-2A84-4078-9A86-7A0E4888E45B}" destId="{1EB4D961-A4CF-4573-8BAA-7EE30C612192}" srcOrd="1" destOrd="0" presId="urn:microsoft.com/office/officeart/2005/8/layout/cycle8"/>
    <dgm:cxn modelId="{4358F713-DA78-412D-BDA6-D5E24D9EAA40}" type="presParOf" srcId="{7CCFAA86-2A84-4078-9A86-7A0E4888E45B}" destId="{35668E41-7206-4CBD-85B5-EF2EE2477FE4}" srcOrd="2" destOrd="0" presId="urn:microsoft.com/office/officeart/2005/8/layout/cycle8"/>
    <dgm:cxn modelId="{F387F0AB-2CDD-4FB0-BEE9-D1FF29F51191}" type="presParOf" srcId="{7CCFAA86-2A84-4078-9A86-7A0E4888E45B}" destId="{EA613713-21BC-4C95-A99C-FB91A42CC51A}" srcOrd="3" destOrd="0" presId="urn:microsoft.com/office/officeart/2005/8/layout/cycle8"/>
    <dgm:cxn modelId="{96C5C4A0-E70F-4EE5-A9C6-39921ED17EF2}" type="presParOf" srcId="{7CCFAA86-2A84-4078-9A86-7A0E4888E45B}" destId="{D4C945D2-B1B8-4D3C-9FB6-7FD11F66BA8D}" srcOrd="4" destOrd="0" presId="urn:microsoft.com/office/officeart/2005/8/layout/cycle8"/>
    <dgm:cxn modelId="{9C9730F1-E95E-4535-9961-23363949C78D}" type="presParOf" srcId="{7CCFAA86-2A84-4078-9A86-7A0E4888E45B}" destId="{18C3E268-EDD0-4DAF-8F71-BF3C556EED0E}" srcOrd="5" destOrd="0" presId="urn:microsoft.com/office/officeart/2005/8/layout/cycle8"/>
    <dgm:cxn modelId="{8937B7E7-FE8F-4A1F-A8BB-7C2A895D4515}" type="presParOf" srcId="{7CCFAA86-2A84-4078-9A86-7A0E4888E45B}" destId="{9A6CA6A9-AC62-41DC-B3A3-B4CEA24E4494}" srcOrd="6" destOrd="0" presId="urn:microsoft.com/office/officeart/2005/8/layout/cycle8"/>
    <dgm:cxn modelId="{475C0D4A-7E58-4104-8849-3E6F53513296}" type="presParOf" srcId="{7CCFAA86-2A84-4078-9A86-7A0E4888E45B}" destId="{4F838D2E-F619-4839-B991-718B8F428DAA}" srcOrd="7" destOrd="0" presId="urn:microsoft.com/office/officeart/2005/8/layout/cycle8"/>
    <dgm:cxn modelId="{6FDF50A5-953F-4A40-B06A-276D6516A538}" type="presParOf" srcId="{7CCFAA86-2A84-4078-9A86-7A0E4888E45B}" destId="{3666D4C5-01FE-48D2-B0A2-C1CEA92A9E49}" srcOrd="8" destOrd="0" presId="urn:microsoft.com/office/officeart/2005/8/layout/cycle8"/>
    <dgm:cxn modelId="{02C1EAF2-5399-4C90-8C63-356613925685}" type="presParOf" srcId="{7CCFAA86-2A84-4078-9A86-7A0E4888E45B}" destId="{F8895DD9-26DA-4E6A-A066-FFB9E801F7F7}" srcOrd="9" destOrd="0" presId="urn:microsoft.com/office/officeart/2005/8/layout/cycle8"/>
    <dgm:cxn modelId="{2922177F-06CD-4C6D-AAF7-66756AB8FBED}" type="presParOf" srcId="{7CCFAA86-2A84-4078-9A86-7A0E4888E45B}" destId="{D920E2EC-BFF8-46DE-90EA-8F7153EECE65}" srcOrd="10" destOrd="0" presId="urn:microsoft.com/office/officeart/2005/8/layout/cycle8"/>
    <dgm:cxn modelId="{39AD315A-EE1C-4630-A1B8-FD92C798D0B2}" type="presParOf" srcId="{7CCFAA86-2A84-4078-9A86-7A0E4888E45B}" destId="{23CAD59E-C58E-4791-9B3A-D6076141913C}" srcOrd="11" destOrd="0" presId="urn:microsoft.com/office/officeart/2005/8/layout/cycle8"/>
    <dgm:cxn modelId="{EB49F33C-684C-4C1A-A18D-AFC79AFA0B54}" type="presParOf" srcId="{7CCFAA86-2A84-4078-9A86-7A0E4888E45B}" destId="{B232BBCD-D5D1-4E7F-BC27-BA98105BB6A4}" srcOrd="12" destOrd="0" presId="urn:microsoft.com/office/officeart/2005/8/layout/cycle8"/>
    <dgm:cxn modelId="{41EB54FE-33E9-4640-9796-140571D2777D}" type="presParOf" srcId="{7CCFAA86-2A84-4078-9A86-7A0E4888E45B}" destId="{4A9DBD4E-E17A-401F-B4D9-F6E74A7AEE61}" srcOrd="13" destOrd="0" presId="urn:microsoft.com/office/officeart/2005/8/layout/cycle8"/>
    <dgm:cxn modelId="{40F2F012-CA8F-4651-A1DA-4A436EC54303}" type="presParOf" srcId="{7CCFAA86-2A84-4078-9A86-7A0E4888E45B}" destId="{2B4DCF32-81A0-4094-9C0E-3548F5F8D27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3AFC6B-D93F-44C3-87D6-F3FBACBD827C}" type="doc">
      <dgm:prSet loTypeId="urn:microsoft.com/office/officeart/2005/8/layout/hProcess7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FA9139E3-746F-4B96-99F1-9498BD078DDE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PRESENCIAL</a:t>
          </a:r>
          <a:endParaRPr lang="es-CO" b="1" dirty="0">
            <a:solidFill>
              <a:schemeClr val="tx1"/>
            </a:solidFill>
          </a:endParaRPr>
        </a:p>
      </dgm:t>
    </dgm:pt>
    <dgm:pt modelId="{E3851BD6-0F62-4871-916A-A0C35ACE3501}" type="parTrans" cxnId="{5799B582-A4EF-47C2-B55F-5521C11EE87E}">
      <dgm:prSet/>
      <dgm:spPr/>
      <dgm:t>
        <a:bodyPr/>
        <a:lstStyle/>
        <a:p>
          <a:endParaRPr lang="es-CO"/>
        </a:p>
      </dgm:t>
    </dgm:pt>
    <dgm:pt modelId="{4E1A26E9-43EF-4F9B-BD7B-F250BC4263FF}" type="sibTrans" cxnId="{5799B582-A4EF-47C2-B55F-5521C11EE87E}">
      <dgm:prSet/>
      <dgm:spPr/>
      <dgm:t>
        <a:bodyPr/>
        <a:lstStyle/>
        <a:p>
          <a:endParaRPr lang="es-CO"/>
        </a:p>
      </dgm:t>
    </dgm:pt>
    <dgm:pt modelId="{E3F4D7F4-258B-47EC-B5DE-8C8A98A64632}">
      <dgm:prSet phldrT="[Texto]" custT="1"/>
      <dgm:spPr/>
      <dgm:t>
        <a:bodyPr/>
        <a:lstStyle/>
        <a:p>
          <a:pPr marL="0" marR="0" lvl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es-ES" sz="800" b="1" i="0" dirty="0">
            <a:solidFill>
              <a:schemeClr val="tx1"/>
            </a:solidFill>
            <a:effectLst/>
            <a:latin typeface="Arial Nova" panose="020B0504020202020204" pitchFamily="34" charset="0"/>
          </a:endParaRPr>
        </a:p>
        <a:p>
          <a:pPr marL="0" marR="0" lvl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es-ES" sz="1600" b="1" i="0" dirty="0">
            <a:solidFill>
              <a:schemeClr val="tx1"/>
            </a:solidFill>
            <a:effectLst/>
            <a:latin typeface="Arial Nova" panose="020B0504020202020204" pitchFamily="34" charset="0"/>
          </a:endParaRPr>
        </a:p>
        <a:p>
          <a:pPr marL="0" marR="0" lvl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s-ES" sz="1600" b="1" i="0" dirty="0">
              <a:solidFill>
                <a:schemeClr val="tx1"/>
              </a:solidFill>
              <a:effectLst/>
              <a:latin typeface="Arial Nova" panose="020B0504020202020204" pitchFamily="34" charset="0"/>
            </a:rPr>
            <a:t>Servicio de Información y Atención al Usuario (SIAU)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0" i="0" dirty="0">
            <a:solidFill>
              <a:schemeClr val="tx1"/>
            </a:solidFill>
            <a:effectLst/>
            <a:latin typeface="Lato" panose="020F0502020204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600" b="0" i="0" dirty="0">
              <a:solidFill>
                <a:schemeClr val="tx1"/>
              </a:solidFill>
              <a:effectLst/>
              <a:latin typeface="Arial Nova" panose="020B0504020202020204" pitchFamily="34" charset="0"/>
            </a:rPr>
            <a:t>Km 1 Vía Montenegro - Armenia</a:t>
          </a:r>
          <a:endParaRPr lang="es-CO" sz="1600" dirty="0">
            <a:solidFill>
              <a:schemeClr val="tx1"/>
            </a:solidFill>
            <a:latin typeface="Arial Nova" panose="020B0504020202020204" pitchFamily="34" charset="0"/>
          </a:endParaRP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0" i="0" dirty="0">
            <a:solidFill>
              <a:schemeClr val="tx1"/>
            </a:solidFill>
            <a:effectLst/>
            <a:latin typeface="Arial Nova" panose="020B0504020202020204" pitchFamily="34" charset="0"/>
          </a:endParaRP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i="0" dirty="0">
              <a:solidFill>
                <a:schemeClr val="tx1"/>
              </a:solidFill>
              <a:effectLst/>
              <a:latin typeface="Arial Nova" panose="020B0504020202020204" pitchFamily="34" charset="0"/>
            </a:rPr>
            <a:t>Lunes a Viernes de 7:00 am a 12:00 y de 2:00 pm a 5:00 pm</a:t>
          </a:r>
        </a:p>
      </dgm:t>
    </dgm:pt>
    <dgm:pt modelId="{60DBC587-A316-40A1-B049-519684F1420E}" type="parTrans" cxnId="{A741693B-5A0B-4B00-9A16-6A3F10F6BDDA}">
      <dgm:prSet/>
      <dgm:spPr/>
      <dgm:t>
        <a:bodyPr/>
        <a:lstStyle/>
        <a:p>
          <a:endParaRPr lang="es-CO"/>
        </a:p>
      </dgm:t>
    </dgm:pt>
    <dgm:pt modelId="{A7911E5A-6797-4D0B-8674-DF51BD5B0D28}" type="sibTrans" cxnId="{A741693B-5A0B-4B00-9A16-6A3F10F6BDDA}">
      <dgm:prSet/>
      <dgm:spPr/>
      <dgm:t>
        <a:bodyPr/>
        <a:lstStyle/>
        <a:p>
          <a:endParaRPr lang="es-CO"/>
        </a:p>
      </dgm:t>
    </dgm:pt>
    <dgm:pt modelId="{8747D5B6-8B7B-4B6F-97D6-876E9B803FE4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VIRTUAL</a:t>
          </a:r>
          <a:endParaRPr lang="es-CO" b="1" dirty="0">
            <a:solidFill>
              <a:schemeClr val="tx1"/>
            </a:solidFill>
          </a:endParaRPr>
        </a:p>
      </dgm:t>
    </dgm:pt>
    <dgm:pt modelId="{AD386D9B-D1CF-4CE6-BA49-75105FE73063}" type="parTrans" cxnId="{F6F8E604-86BB-4B1C-905E-2E458A2815E1}">
      <dgm:prSet/>
      <dgm:spPr/>
      <dgm:t>
        <a:bodyPr/>
        <a:lstStyle/>
        <a:p>
          <a:endParaRPr lang="es-CO"/>
        </a:p>
      </dgm:t>
    </dgm:pt>
    <dgm:pt modelId="{616FDFBA-6409-4D6E-A16B-81258B9C9D58}" type="sibTrans" cxnId="{F6F8E604-86BB-4B1C-905E-2E458A2815E1}">
      <dgm:prSet/>
      <dgm:spPr/>
      <dgm:t>
        <a:bodyPr/>
        <a:lstStyle/>
        <a:p>
          <a:endParaRPr lang="es-CO"/>
        </a:p>
      </dgm:t>
    </dgm:pt>
    <dgm:pt modelId="{A8A4C507-6D8E-4BB0-9123-D2B49E1DE3FF}">
      <dgm:prSet phldrT="[Texto]"/>
      <dgm:spPr/>
      <dgm:t>
        <a:bodyPr/>
        <a:lstStyle/>
        <a:p>
          <a:endParaRPr lang="es-CO" dirty="0"/>
        </a:p>
      </dgm:t>
    </dgm:pt>
    <dgm:pt modelId="{75F44C5C-1962-46BC-B487-3DB9212E2C6F}" type="parTrans" cxnId="{239AE32F-492F-4DD0-BBA9-42C4257FECA6}">
      <dgm:prSet/>
      <dgm:spPr/>
      <dgm:t>
        <a:bodyPr/>
        <a:lstStyle/>
        <a:p>
          <a:endParaRPr lang="es-CO"/>
        </a:p>
      </dgm:t>
    </dgm:pt>
    <dgm:pt modelId="{C7439BA0-1E52-4B05-9537-E2A12CFAF3AF}" type="sibTrans" cxnId="{239AE32F-492F-4DD0-BBA9-42C4257FECA6}">
      <dgm:prSet/>
      <dgm:spPr/>
      <dgm:t>
        <a:bodyPr/>
        <a:lstStyle/>
        <a:p>
          <a:endParaRPr lang="es-CO"/>
        </a:p>
      </dgm:t>
    </dgm:pt>
    <dgm:pt modelId="{58C9D86C-AE20-4EA7-A500-2AFA5B46DF9D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TELEFÓNICO</a:t>
          </a:r>
          <a:endParaRPr lang="es-CO" b="1" dirty="0">
            <a:solidFill>
              <a:schemeClr val="tx1"/>
            </a:solidFill>
          </a:endParaRPr>
        </a:p>
      </dgm:t>
    </dgm:pt>
    <dgm:pt modelId="{15DEAA05-CBDC-4258-98B2-2902C4241AE1}" type="parTrans" cxnId="{52CDCBB5-1526-47C3-9867-D320D399D1C4}">
      <dgm:prSet/>
      <dgm:spPr/>
      <dgm:t>
        <a:bodyPr/>
        <a:lstStyle/>
        <a:p>
          <a:endParaRPr lang="es-CO"/>
        </a:p>
      </dgm:t>
    </dgm:pt>
    <dgm:pt modelId="{00447BFD-321D-4A0E-8CAE-77B7A4415101}" type="sibTrans" cxnId="{52CDCBB5-1526-47C3-9867-D320D399D1C4}">
      <dgm:prSet/>
      <dgm:spPr/>
      <dgm:t>
        <a:bodyPr/>
        <a:lstStyle/>
        <a:p>
          <a:endParaRPr lang="es-CO"/>
        </a:p>
      </dgm:t>
    </dgm:pt>
    <dgm:pt modelId="{19053CCD-E841-4709-85FF-5066BA5D5F27}">
      <dgm:prSet phldrT="[Texto]"/>
      <dgm:spPr/>
      <dgm:t>
        <a:bodyPr/>
        <a:lstStyle/>
        <a:p>
          <a:endParaRPr lang="es-CO" dirty="0"/>
        </a:p>
      </dgm:t>
    </dgm:pt>
    <dgm:pt modelId="{9B8E3824-B369-4C9F-84E1-0E42A0F6E631}" type="parTrans" cxnId="{DA316050-F5FB-4514-9064-F02880A3744B}">
      <dgm:prSet/>
      <dgm:spPr/>
      <dgm:t>
        <a:bodyPr/>
        <a:lstStyle/>
        <a:p>
          <a:endParaRPr lang="es-CO"/>
        </a:p>
      </dgm:t>
    </dgm:pt>
    <dgm:pt modelId="{50CB0F9D-A4A5-4603-807E-1F4D35612E5A}" type="sibTrans" cxnId="{DA316050-F5FB-4514-9064-F02880A3744B}">
      <dgm:prSet/>
      <dgm:spPr/>
      <dgm:t>
        <a:bodyPr/>
        <a:lstStyle/>
        <a:p>
          <a:endParaRPr lang="es-CO"/>
        </a:p>
      </dgm:t>
    </dgm:pt>
    <dgm:pt modelId="{C3942E96-943C-479B-AD1A-AC139EEF9788}">
      <dgm:prSet phldrT="[Texto]"/>
      <dgm:spPr/>
      <dgm:t>
        <a:bodyPr/>
        <a:lstStyle/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i="0" dirty="0">
              <a:solidFill>
                <a:schemeClr val="tx1"/>
              </a:solidFill>
              <a:effectLst/>
              <a:latin typeface="Arial Nova" panose="020B0504020202020204" pitchFamily="34" charset="0"/>
            </a:rPr>
            <a:t>Sábados 7:00 am a 1:00 pm.</a:t>
          </a:r>
        </a:p>
      </dgm:t>
    </dgm:pt>
    <dgm:pt modelId="{6771027C-3936-4652-9907-DDF0F764D90D}" type="parTrans" cxnId="{2B29F12F-0675-4802-B62E-CFFFB3050536}">
      <dgm:prSet/>
      <dgm:spPr/>
      <dgm:t>
        <a:bodyPr/>
        <a:lstStyle/>
        <a:p>
          <a:endParaRPr lang="es-CO"/>
        </a:p>
      </dgm:t>
    </dgm:pt>
    <dgm:pt modelId="{E8A0B68A-F3C1-4715-A365-75A9FB38E081}" type="sibTrans" cxnId="{2B29F12F-0675-4802-B62E-CFFFB3050536}">
      <dgm:prSet/>
      <dgm:spPr/>
      <dgm:t>
        <a:bodyPr/>
        <a:lstStyle/>
        <a:p>
          <a:endParaRPr lang="es-CO"/>
        </a:p>
      </dgm:t>
    </dgm:pt>
    <dgm:pt modelId="{B4C4515A-B0BB-4F45-98DB-5DFFEFA75BA5}">
      <dgm:prSet phldrT="[Texto]"/>
      <dgm:spPr/>
      <dgm:t>
        <a:bodyPr/>
        <a:lstStyle/>
        <a:p>
          <a:pPr marL="0" marR="0" lvl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s-ES" sz="1600" dirty="0"/>
            <a:t> </a:t>
          </a:r>
          <a:endParaRPr lang="es-CO" sz="1600" dirty="0"/>
        </a:p>
      </dgm:t>
    </dgm:pt>
    <dgm:pt modelId="{15589CE8-6193-40F1-8042-D84F557AAEAB}" type="parTrans" cxnId="{FA380346-62F1-4A16-9699-7489ADF1F4B7}">
      <dgm:prSet/>
      <dgm:spPr/>
      <dgm:t>
        <a:bodyPr/>
        <a:lstStyle/>
        <a:p>
          <a:endParaRPr lang="es-CO"/>
        </a:p>
      </dgm:t>
    </dgm:pt>
    <dgm:pt modelId="{EF1C1C66-18AC-44F5-B330-413464934031}" type="sibTrans" cxnId="{FA380346-62F1-4A16-9699-7489ADF1F4B7}">
      <dgm:prSet/>
      <dgm:spPr/>
      <dgm:t>
        <a:bodyPr/>
        <a:lstStyle/>
        <a:p>
          <a:endParaRPr lang="es-CO"/>
        </a:p>
      </dgm:t>
    </dgm:pt>
    <dgm:pt modelId="{9843F00B-F5E4-4030-AE2E-9C0D09416CC4}" type="pres">
      <dgm:prSet presAssocID="{5E3AFC6B-D93F-44C3-87D6-F3FBACBD827C}" presName="Name0" presStyleCnt="0">
        <dgm:presLayoutVars>
          <dgm:dir/>
          <dgm:animLvl val="lvl"/>
          <dgm:resizeHandles val="exact"/>
        </dgm:presLayoutVars>
      </dgm:prSet>
      <dgm:spPr/>
    </dgm:pt>
    <dgm:pt modelId="{50160970-8F12-4596-AD97-B2A1736F647B}" type="pres">
      <dgm:prSet presAssocID="{FA9139E3-746F-4B96-99F1-9498BD078DDE}" presName="compositeNode" presStyleCnt="0">
        <dgm:presLayoutVars>
          <dgm:bulletEnabled val="1"/>
        </dgm:presLayoutVars>
      </dgm:prSet>
      <dgm:spPr/>
    </dgm:pt>
    <dgm:pt modelId="{3F91ED57-107C-4BE9-B037-D2D84CE4670D}" type="pres">
      <dgm:prSet presAssocID="{FA9139E3-746F-4B96-99F1-9498BD078DDE}" presName="bgRect" presStyleLbl="node1" presStyleIdx="0" presStyleCnt="3" custScaleY="141173"/>
      <dgm:spPr/>
    </dgm:pt>
    <dgm:pt modelId="{29226216-2AAC-4242-804E-041784DBF608}" type="pres">
      <dgm:prSet presAssocID="{FA9139E3-746F-4B96-99F1-9498BD078DDE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DA29FCFF-E425-4570-A83E-CC658E4FCD30}" type="pres">
      <dgm:prSet presAssocID="{FA9139E3-746F-4B96-99F1-9498BD078DDE}" presName="childNode" presStyleLbl="node1" presStyleIdx="0" presStyleCnt="3">
        <dgm:presLayoutVars>
          <dgm:bulletEnabled val="1"/>
        </dgm:presLayoutVars>
      </dgm:prSet>
      <dgm:spPr/>
    </dgm:pt>
    <dgm:pt modelId="{E58D3DC6-A449-4710-BB5E-267A5D684D76}" type="pres">
      <dgm:prSet presAssocID="{4E1A26E9-43EF-4F9B-BD7B-F250BC4263FF}" presName="hSp" presStyleCnt="0"/>
      <dgm:spPr/>
    </dgm:pt>
    <dgm:pt modelId="{ECFF5A7C-FEC0-4C7A-A1F4-92CD0C14B43C}" type="pres">
      <dgm:prSet presAssocID="{4E1A26E9-43EF-4F9B-BD7B-F250BC4263FF}" presName="vProcSp" presStyleCnt="0"/>
      <dgm:spPr/>
    </dgm:pt>
    <dgm:pt modelId="{DA834588-4D31-407B-88E8-F13447AC3493}" type="pres">
      <dgm:prSet presAssocID="{4E1A26E9-43EF-4F9B-BD7B-F250BC4263FF}" presName="vSp1" presStyleCnt="0"/>
      <dgm:spPr/>
    </dgm:pt>
    <dgm:pt modelId="{7096126B-FB04-40C5-8DB9-4CCBA75B08E8}" type="pres">
      <dgm:prSet presAssocID="{4E1A26E9-43EF-4F9B-BD7B-F250BC4263FF}" presName="simulatedConn" presStyleLbl="solidFgAcc1" presStyleIdx="0" presStyleCnt="2"/>
      <dgm:spPr/>
    </dgm:pt>
    <dgm:pt modelId="{238F198F-323B-47F5-9378-448AC2BF81B9}" type="pres">
      <dgm:prSet presAssocID="{4E1A26E9-43EF-4F9B-BD7B-F250BC4263FF}" presName="vSp2" presStyleCnt="0"/>
      <dgm:spPr/>
    </dgm:pt>
    <dgm:pt modelId="{1CA4897A-1D4F-4F06-A7F2-7D6CAB795073}" type="pres">
      <dgm:prSet presAssocID="{4E1A26E9-43EF-4F9B-BD7B-F250BC4263FF}" presName="sibTrans" presStyleCnt="0"/>
      <dgm:spPr/>
    </dgm:pt>
    <dgm:pt modelId="{3631DAFC-CC01-4890-BB5D-CA130E168C8B}" type="pres">
      <dgm:prSet presAssocID="{8747D5B6-8B7B-4B6F-97D6-876E9B803FE4}" presName="compositeNode" presStyleCnt="0">
        <dgm:presLayoutVars>
          <dgm:bulletEnabled val="1"/>
        </dgm:presLayoutVars>
      </dgm:prSet>
      <dgm:spPr/>
    </dgm:pt>
    <dgm:pt modelId="{B4E0D2B3-B769-43E1-878C-75D1D7D97912}" type="pres">
      <dgm:prSet presAssocID="{8747D5B6-8B7B-4B6F-97D6-876E9B803FE4}" presName="bgRect" presStyleLbl="node1" presStyleIdx="1" presStyleCnt="3" custScaleX="146821" custScaleY="142035"/>
      <dgm:spPr/>
    </dgm:pt>
    <dgm:pt modelId="{9521B909-CAFB-4573-B985-D247C0698D02}" type="pres">
      <dgm:prSet presAssocID="{8747D5B6-8B7B-4B6F-97D6-876E9B803FE4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01E0941-6194-4610-9F21-57AF7FE1DC34}" type="pres">
      <dgm:prSet presAssocID="{8747D5B6-8B7B-4B6F-97D6-876E9B803FE4}" presName="childNode" presStyleLbl="node1" presStyleIdx="1" presStyleCnt="3">
        <dgm:presLayoutVars>
          <dgm:bulletEnabled val="1"/>
        </dgm:presLayoutVars>
      </dgm:prSet>
      <dgm:spPr/>
    </dgm:pt>
    <dgm:pt modelId="{22C7AF91-7181-446A-9A6B-3E5176B0DDC0}" type="pres">
      <dgm:prSet presAssocID="{616FDFBA-6409-4D6E-A16B-81258B9C9D58}" presName="hSp" presStyleCnt="0"/>
      <dgm:spPr/>
    </dgm:pt>
    <dgm:pt modelId="{5437740C-EF73-49B1-A731-71D716F65A59}" type="pres">
      <dgm:prSet presAssocID="{616FDFBA-6409-4D6E-A16B-81258B9C9D58}" presName="vProcSp" presStyleCnt="0"/>
      <dgm:spPr/>
    </dgm:pt>
    <dgm:pt modelId="{EF38B5D6-5343-4494-AA54-752A3FB8962E}" type="pres">
      <dgm:prSet presAssocID="{616FDFBA-6409-4D6E-A16B-81258B9C9D58}" presName="vSp1" presStyleCnt="0"/>
      <dgm:spPr/>
    </dgm:pt>
    <dgm:pt modelId="{656A1E4D-4231-49C1-B513-9C86C3777178}" type="pres">
      <dgm:prSet presAssocID="{616FDFBA-6409-4D6E-A16B-81258B9C9D58}" presName="simulatedConn" presStyleLbl="solidFgAcc1" presStyleIdx="1" presStyleCnt="2"/>
      <dgm:spPr/>
    </dgm:pt>
    <dgm:pt modelId="{0CBC6898-EBE7-4B0F-B686-E5F6B9E86F9A}" type="pres">
      <dgm:prSet presAssocID="{616FDFBA-6409-4D6E-A16B-81258B9C9D58}" presName="vSp2" presStyleCnt="0"/>
      <dgm:spPr/>
    </dgm:pt>
    <dgm:pt modelId="{B7F1A4A9-BF1E-491C-B645-635373DE30A9}" type="pres">
      <dgm:prSet presAssocID="{616FDFBA-6409-4D6E-A16B-81258B9C9D58}" presName="sibTrans" presStyleCnt="0"/>
      <dgm:spPr/>
    </dgm:pt>
    <dgm:pt modelId="{C234496A-94EF-45BF-8524-31878F051011}" type="pres">
      <dgm:prSet presAssocID="{58C9D86C-AE20-4EA7-A500-2AFA5B46DF9D}" presName="compositeNode" presStyleCnt="0">
        <dgm:presLayoutVars>
          <dgm:bulletEnabled val="1"/>
        </dgm:presLayoutVars>
      </dgm:prSet>
      <dgm:spPr/>
    </dgm:pt>
    <dgm:pt modelId="{C02F655D-1480-45AD-892E-145C5BC0EEB6}" type="pres">
      <dgm:prSet presAssocID="{58C9D86C-AE20-4EA7-A500-2AFA5B46DF9D}" presName="bgRect" presStyleLbl="node1" presStyleIdx="2" presStyleCnt="3" custScaleY="141173"/>
      <dgm:spPr/>
    </dgm:pt>
    <dgm:pt modelId="{E80278C9-EE8B-45D8-B3AD-717CAB515FB5}" type="pres">
      <dgm:prSet presAssocID="{58C9D86C-AE20-4EA7-A500-2AFA5B46DF9D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8736E907-3ED7-4264-9DAB-632065ECFF5B}" type="pres">
      <dgm:prSet presAssocID="{58C9D86C-AE20-4EA7-A500-2AFA5B46DF9D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F6F8E604-86BB-4B1C-905E-2E458A2815E1}" srcId="{5E3AFC6B-D93F-44C3-87D6-F3FBACBD827C}" destId="{8747D5B6-8B7B-4B6F-97D6-876E9B803FE4}" srcOrd="1" destOrd="0" parTransId="{AD386D9B-D1CF-4CE6-BA49-75105FE73063}" sibTransId="{616FDFBA-6409-4D6E-A16B-81258B9C9D58}"/>
    <dgm:cxn modelId="{3DB6A50C-19CB-40EF-A017-501730360E32}" type="presOf" srcId="{FA9139E3-746F-4B96-99F1-9498BD078DDE}" destId="{29226216-2AAC-4242-804E-041784DBF608}" srcOrd="1" destOrd="0" presId="urn:microsoft.com/office/officeart/2005/8/layout/hProcess7"/>
    <dgm:cxn modelId="{7E614814-80F5-43D1-9E8F-694D74F561E2}" type="presOf" srcId="{E3F4D7F4-258B-47EC-B5DE-8C8A98A64632}" destId="{DA29FCFF-E425-4570-A83E-CC658E4FCD30}" srcOrd="0" destOrd="0" presId="urn:microsoft.com/office/officeart/2005/8/layout/hProcess7"/>
    <dgm:cxn modelId="{239AE32F-492F-4DD0-BBA9-42C4257FECA6}" srcId="{8747D5B6-8B7B-4B6F-97D6-876E9B803FE4}" destId="{A8A4C507-6D8E-4BB0-9123-D2B49E1DE3FF}" srcOrd="0" destOrd="0" parTransId="{75F44C5C-1962-46BC-B487-3DB9212E2C6F}" sibTransId="{C7439BA0-1E52-4B05-9537-E2A12CFAF3AF}"/>
    <dgm:cxn modelId="{2B29F12F-0675-4802-B62E-CFFFB3050536}" srcId="{FA9139E3-746F-4B96-99F1-9498BD078DDE}" destId="{C3942E96-943C-479B-AD1A-AC139EEF9788}" srcOrd="1" destOrd="0" parTransId="{6771027C-3936-4652-9907-DDF0F764D90D}" sibTransId="{E8A0B68A-F3C1-4715-A365-75A9FB38E081}"/>
    <dgm:cxn modelId="{A741693B-5A0B-4B00-9A16-6A3F10F6BDDA}" srcId="{FA9139E3-746F-4B96-99F1-9498BD078DDE}" destId="{E3F4D7F4-258B-47EC-B5DE-8C8A98A64632}" srcOrd="0" destOrd="0" parTransId="{60DBC587-A316-40A1-B049-519684F1420E}" sibTransId="{A7911E5A-6797-4D0B-8674-DF51BD5B0D28}"/>
    <dgm:cxn modelId="{01ED2042-3443-4FE5-9340-95117722C473}" type="presOf" srcId="{8747D5B6-8B7B-4B6F-97D6-876E9B803FE4}" destId="{B4E0D2B3-B769-43E1-878C-75D1D7D97912}" srcOrd="0" destOrd="0" presId="urn:microsoft.com/office/officeart/2005/8/layout/hProcess7"/>
    <dgm:cxn modelId="{FA380346-62F1-4A16-9699-7489ADF1F4B7}" srcId="{FA9139E3-746F-4B96-99F1-9498BD078DDE}" destId="{B4C4515A-B0BB-4F45-98DB-5DFFEFA75BA5}" srcOrd="2" destOrd="0" parTransId="{15589CE8-6193-40F1-8042-D84F557AAEAB}" sibTransId="{EF1C1C66-18AC-44F5-B330-413464934031}"/>
    <dgm:cxn modelId="{B193474E-6100-41BB-84E1-DF297FA5501C}" type="presOf" srcId="{8747D5B6-8B7B-4B6F-97D6-876E9B803FE4}" destId="{9521B909-CAFB-4573-B985-D247C0698D02}" srcOrd="1" destOrd="0" presId="urn:microsoft.com/office/officeart/2005/8/layout/hProcess7"/>
    <dgm:cxn modelId="{DA316050-F5FB-4514-9064-F02880A3744B}" srcId="{58C9D86C-AE20-4EA7-A500-2AFA5B46DF9D}" destId="{19053CCD-E841-4709-85FF-5066BA5D5F27}" srcOrd="0" destOrd="0" parTransId="{9B8E3824-B369-4C9F-84E1-0E42A0F6E631}" sibTransId="{50CB0F9D-A4A5-4603-807E-1F4D35612E5A}"/>
    <dgm:cxn modelId="{6D0F9A73-5FA8-47FA-BA62-F194FF6D2195}" type="presOf" srcId="{C3942E96-943C-479B-AD1A-AC139EEF9788}" destId="{DA29FCFF-E425-4570-A83E-CC658E4FCD30}" srcOrd="0" destOrd="1" presId="urn:microsoft.com/office/officeart/2005/8/layout/hProcess7"/>
    <dgm:cxn modelId="{DE942957-39B3-42F0-A974-40AE4E1CC224}" type="presOf" srcId="{58C9D86C-AE20-4EA7-A500-2AFA5B46DF9D}" destId="{E80278C9-EE8B-45D8-B3AD-717CAB515FB5}" srcOrd="1" destOrd="0" presId="urn:microsoft.com/office/officeart/2005/8/layout/hProcess7"/>
    <dgm:cxn modelId="{5799B582-A4EF-47C2-B55F-5521C11EE87E}" srcId="{5E3AFC6B-D93F-44C3-87D6-F3FBACBD827C}" destId="{FA9139E3-746F-4B96-99F1-9498BD078DDE}" srcOrd="0" destOrd="0" parTransId="{E3851BD6-0F62-4871-916A-A0C35ACE3501}" sibTransId="{4E1A26E9-43EF-4F9B-BD7B-F250BC4263FF}"/>
    <dgm:cxn modelId="{2B658198-98A1-43DC-A503-E5BF1CBD8841}" type="presOf" srcId="{A8A4C507-6D8E-4BB0-9123-D2B49E1DE3FF}" destId="{701E0941-6194-4610-9F21-57AF7FE1DC34}" srcOrd="0" destOrd="0" presId="urn:microsoft.com/office/officeart/2005/8/layout/hProcess7"/>
    <dgm:cxn modelId="{1BB2A49E-EFC1-471C-A0F4-45B9990300A3}" type="presOf" srcId="{58C9D86C-AE20-4EA7-A500-2AFA5B46DF9D}" destId="{C02F655D-1480-45AD-892E-145C5BC0EEB6}" srcOrd="0" destOrd="0" presId="urn:microsoft.com/office/officeart/2005/8/layout/hProcess7"/>
    <dgm:cxn modelId="{3C5E05B0-3AF0-46A8-9D3E-BD3C61B12E66}" type="presOf" srcId="{FA9139E3-746F-4B96-99F1-9498BD078DDE}" destId="{3F91ED57-107C-4BE9-B037-D2D84CE4670D}" srcOrd="0" destOrd="0" presId="urn:microsoft.com/office/officeart/2005/8/layout/hProcess7"/>
    <dgm:cxn modelId="{76F65DB0-5EB5-4BEE-837A-4A578B712915}" type="presOf" srcId="{19053CCD-E841-4709-85FF-5066BA5D5F27}" destId="{8736E907-3ED7-4264-9DAB-632065ECFF5B}" srcOrd="0" destOrd="0" presId="urn:microsoft.com/office/officeart/2005/8/layout/hProcess7"/>
    <dgm:cxn modelId="{915894B2-9D66-4770-ACD2-041B0BA0BA0B}" type="presOf" srcId="{B4C4515A-B0BB-4F45-98DB-5DFFEFA75BA5}" destId="{DA29FCFF-E425-4570-A83E-CC658E4FCD30}" srcOrd="0" destOrd="2" presId="urn:microsoft.com/office/officeart/2005/8/layout/hProcess7"/>
    <dgm:cxn modelId="{52CDCBB5-1526-47C3-9867-D320D399D1C4}" srcId="{5E3AFC6B-D93F-44C3-87D6-F3FBACBD827C}" destId="{58C9D86C-AE20-4EA7-A500-2AFA5B46DF9D}" srcOrd="2" destOrd="0" parTransId="{15DEAA05-CBDC-4258-98B2-2902C4241AE1}" sibTransId="{00447BFD-321D-4A0E-8CAE-77B7A4415101}"/>
    <dgm:cxn modelId="{7A8150F4-2C0F-4769-B0C7-818BDF662D7B}" type="presOf" srcId="{5E3AFC6B-D93F-44C3-87D6-F3FBACBD827C}" destId="{9843F00B-F5E4-4030-AE2E-9C0D09416CC4}" srcOrd="0" destOrd="0" presId="urn:microsoft.com/office/officeart/2005/8/layout/hProcess7"/>
    <dgm:cxn modelId="{4C557DC3-0471-40E7-8D3C-EE6FC1D5F2CC}" type="presParOf" srcId="{9843F00B-F5E4-4030-AE2E-9C0D09416CC4}" destId="{50160970-8F12-4596-AD97-B2A1736F647B}" srcOrd="0" destOrd="0" presId="urn:microsoft.com/office/officeart/2005/8/layout/hProcess7"/>
    <dgm:cxn modelId="{53810B35-62E5-482D-A13A-E1A9F06602DB}" type="presParOf" srcId="{50160970-8F12-4596-AD97-B2A1736F647B}" destId="{3F91ED57-107C-4BE9-B037-D2D84CE4670D}" srcOrd="0" destOrd="0" presId="urn:microsoft.com/office/officeart/2005/8/layout/hProcess7"/>
    <dgm:cxn modelId="{97BE423F-631B-4939-8AE6-F02B691F19EE}" type="presParOf" srcId="{50160970-8F12-4596-AD97-B2A1736F647B}" destId="{29226216-2AAC-4242-804E-041784DBF608}" srcOrd="1" destOrd="0" presId="urn:microsoft.com/office/officeart/2005/8/layout/hProcess7"/>
    <dgm:cxn modelId="{A723370A-E997-403F-9E05-6DEB52A4DDCA}" type="presParOf" srcId="{50160970-8F12-4596-AD97-B2A1736F647B}" destId="{DA29FCFF-E425-4570-A83E-CC658E4FCD30}" srcOrd="2" destOrd="0" presId="urn:microsoft.com/office/officeart/2005/8/layout/hProcess7"/>
    <dgm:cxn modelId="{E1308307-A3F4-4E8E-9D7B-942CA83ACEA2}" type="presParOf" srcId="{9843F00B-F5E4-4030-AE2E-9C0D09416CC4}" destId="{E58D3DC6-A449-4710-BB5E-267A5D684D76}" srcOrd="1" destOrd="0" presId="urn:microsoft.com/office/officeart/2005/8/layout/hProcess7"/>
    <dgm:cxn modelId="{A13731CF-57E2-4F59-B33E-B2E0CC4BD519}" type="presParOf" srcId="{9843F00B-F5E4-4030-AE2E-9C0D09416CC4}" destId="{ECFF5A7C-FEC0-4C7A-A1F4-92CD0C14B43C}" srcOrd="2" destOrd="0" presId="urn:microsoft.com/office/officeart/2005/8/layout/hProcess7"/>
    <dgm:cxn modelId="{0E6D7291-CCCD-4300-9741-85B6270BC1E8}" type="presParOf" srcId="{ECFF5A7C-FEC0-4C7A-A1F4-92CD0C14B43C}" destId="{DA834588-4D31-407B-88E8-F13447AC3493}" srcOrd="0" destOrd="0" presId="urn:microsoft.com/office/officeart/2005/8/layout/hProcess7"/>
    <dgm:cxn modelId="{B279BD18-4D6E-4CDE-9FB1-DC861F58B0BE}" type="presParOf" srcId="{ECFF5A7C-FEC0-4C7A-A1F4-92CD0C14B43C}" destId="{7096126B-FB04-40C5-8DB9-4CCBA75B08E8}" srcOrd="1" destOrd="0" presId="urn:microsoft.com/office/officeart/2005/8/layout/hProcess7"/>
    <dgm:cxn modelId="{8E43C30E-C860-44D8-BE0F-1EE8AA7E437E}" type="presParOf" srcId="{ECFF5A7C-FEC0-4C7A-A1F4-92CD0C14B43C}" destId="{238F198F-323B-47F5-9378-448AC2BF81B9}" srcOrd="2" destOrd="0" presId="urn:microsoft.com/office/officeart/2005/8/layout/hProcess7"/>
    <dgm:cxn modelId="{E6B21CEC-0BA0-4922-8055-BFF3EEF039F3}" type="presParOf" srcId="{9843F00B-F5E4-4030-AE2E-9C0D09416CC4}" destId="{1CA4897A-1D4F-4F06-A7F2-7D6CAB795073}" srcOrd="3" destOrd="0" presId="urn:microsoft.com/office/officeart/2005/8/layout/hProcess7"/>
    <dgm:cxn modelId="{B90E8E28-1439-4213-824F-9C0F901634D3}" type="presParOf" srcId="{9843F00B-F5E4-4030-AE2E-9C0D09416CC4}" destId="{3631DAFC-CC01-4890-BB5D-CA130E168C8B}" srcOrd="4" destOrd="0" presId="urn:microsoft.com/office/officeart/2005/8/layout/hProcess7"/>
    <dgm:cxn modelId="{E2FC41EE-099B-44E1-BB28-B40AFECED58E}" type="presParOf" srcId="{3631DAFC-CC01-4890-BB5D-CA130E168C8B}" destId="{B4E0D2B3-B769-43E1-878C-75D1D7D97912}" srcOrd="0" destOrd="0" presId="urn:microsoft.com/office/officeart/2005/8/layout/hProcess7"/>
    <dgm:cxn modelId="{0B122B59-8FF0-4422-8E18-DD15EB9B77B0}" type="presParOf" srcId="{3631DAFC-CC01-4890-BB5D-CA130E168C8B}" destId="{9521B909-CAFB-4573-B985-D247C0698D02}" srcOrd="1" destOrd="0" presId="urn:microsoft.com/office/officeart/2005/8/layout/hProcess7"/>
    <dgm:cxn modelId="{7F024E24-01BD-46A3-9005-6FB21AB5B3F4}" type="presParOf" srcId="{3631DAFC-CC01-4890-BB5D-CA130E168C8B}" destId="{701E0941-6194-4610-9F21-57AF7FE1DC34}" srcOrd="2" destOrd="0" presId="urn:microsoft.com/office/officeart/2005/8/layout/hProcess7"/>
    <dgm:cxn modelId="{D0289959-A0E5-499C-9573-8C64D588F873}" type="presParOf" srcId="{9843F00B-F5E4-4030-AE2E-9C0D09416CC4}" destId="{22C7AF91-7181-446A-9A6B-3E5176B0DDC0}" srcOrd="5" destOrd="0" presId="urn:microsoft.com/office/officeart/2005/8/layout/hProcess7"/>
    <dgm:cxn modelId="{EE18765E-5526-4FA6-BB2C-FCB204AFF5D9}" type="presParOf" srcId="{9843F00B-F5E4-4030-AE2E-9C0D09416CC4}" destId="{5437740C-EF73-49B1-A731-71D716F65A59}" srcOrd="6" destOrd="0" presId="urn:microsoft.com/office/officeart/2005/8/layout/hProcess7"/>
    <dgm:cxn modelId="{A1497977-F61A-4182-9C2F-D815E754F994}" type="presParOf" srcId="{5437740C-EF73-49B1-A731-71D716F65A59}" destId="{EF38B5D6-5343-4494-AA54-752A3FB8962E}" srcOrd="0" destOrd="0" presId="urn:microsoft.com/office/officeart/2005/8/layout/hProcess7"/>
    <dgm:cxn modelId="{A00D9D52-F7F2-484D-B404-0474BA40F6D3}" type="presParOf" srcId="{5437740C-EF73-49B1-A731-71D716F65A59}" destId="{656A1E4D-4231-49C1-B513-9C86C3777178}" srcOrd="1" destOrd="0" presId="urn:microsoft.com/office/officeart/2005/8/layout/hProcess7"/>
    <dgm:cxn modelId="{FB312B97-F0A2-46E7-84A4-EF77A5B0473E}" type="presParOf" srcId="{5437740C-EF73-49B1-A731-71D716F65A59}" destId="{0CBC6898-EBE7-4B0F-B686-E5F6B9E86F9A}" srcOrd="2" destOrd="0" presId="urn:microsoft.com/office/officeart/2005/8/layout/hProcess7"/>
    <dgm:cxn modelId="{8387238E-AA63-40A6-9F78-5DEA5002F342}" type="presParOf" srcId="{9843F00B-F5E4-4030-AE2E-9C0D09416CC4}" destId="{B7F1A4A9-BF1E-491C-B645-635373DE30A9}" srcOrd="7" destOrd="0" presId="urn:microsoft.com/office/officeart/2005/8/layout/hProcess7"/>
    <dgm:cxn modelId="{319C2225-B163-4894-B695-D29F9BF11742}" type="presParOf" srcId="{9843F00B-F5E4-4030-AE2E-9C0D09416CC4}" destId="{C234496A-94EF-45BF-8524-31878F051011}" srcOrd="8" destOrd="0" presId="urn:microsoft.com/office/officeart/2005/8/layout/hProcess7"/>
    <dgm:cxn modelId="{F3651805-0C47-431A-A0BC-B92C008BAA90}" type="presParOf" srcId="{C234496A-94EF-45BF-8524-31878F051011}" destId="{C02F655D-1480-45AD-892E-145C5BC0EEB6}" srcOrd="0" destOrd="0" presId="urn:microsoft.com/office/officeart/2005/8/layout/hProcess7"/>
    <dgm:cxn modelId="{FD2D1501-459E-43E1-8F62-57BC854B8869}" type="presParOf" srcId="{C234496A-94EF-45BF-8524-31878F051011}" destId="{E80278C9-EE8B-45D8-B3AD-717CAB515FB5}" srcOrd="1" destOrd="0" presId="urn:microsoft.com/office/officeart/2005/8/layout/hProcess7"/>
    <dgm:cxn modelId="{FE61B4F4-A883-487F-85EB-6303A2F992EF}" type="presParOf" srcId="{C234496A-94EF-45BF-8524-31878F051011}" destId="{8736E907-3ED7-4264-9DAB-632065ECFF5B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0D1B2-B8CE-44B2-A60B-FB7CEDDCA7FD}">
      <dsp:nvSpPr>
        <dsp:cNvPr id="0" name=""/>
        <dsp:cNvSpPr/>
      </dsp:nvSpPr>
      <dsp:spPr>
        <a:xfrm rot="10800000">
          <a:off x="2063667" y="883"/>
          <a:ext cx="6992874" cy="120921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>
              <a:solidFill>
                <a:schemeClr val="tx1"/>
              </a:solidFill>
            </a:rPr>
            <a:t>Gestión Directiva</a:t>
          </a:r>
          <a:endParaRPr lang="es-CO" sz="3400" kern="1200" dirty="0">
            <a:solidFill>
              <a:schemeClr val="tx1"/>
            </a:solidFill>
          </a:endParaRPr>
        </a:p>
      </dsp:txBody>
      <dsp:txXfrm rot="10800000">
        <a:off x="2365971" y="883"/>
        <a:ext cx="6690570" cy="1209216"/>
      </dsp:txXfrm>
    </dsp:sp>
    <dsp:sp modelId="{E4A1BC71-B907-4F39-9FBC-7FA03D8E0B16}">
      <dsp:nvSpPr>
        <dsp:cNvPr id="0" name=""/>
        <dsp:cNvSpPr/>
      </dsp:nvSpPr>
      <dsp:spPr>
        <a:xfrm>
          <a:off x="1459058" y="883"/>
          <a:ext cx="1209216" cy="120921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967AB-A849-4CBA-9011-D3DDD987639B}">
      <dsp:nvSpPr>
        <dsp:cNvPr id="0" name=""/>
        <dsp:cNvSpPr/>
      </dsp:nvSpPr>
      <dsp:spPr>
        <a:xfrm rot="10800000">
          <a:off x="2063667" y="1571060"/>
          <a:ext cx="6992874" cy="1209216"/>
        </a:xfrm>
        <a:prstGeom prst="homePlat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>
              <a:solidFill>
                <a:schemeClr val="tx1"/>
              </a:solidFill>
            </a:rPr>
            <a:t>Gestión Administrativa y Financiera</a:t>
          </a:r>
          <a:endParaRPr lang="es-CO" sz="3400" kern="1200" dirty="0">
            <a:solidFill>
              <a:schemeClr val="tx1"/>
            </a:solidFill>
          </a:endParaRPr>
        </a:p>
      </dsp:txBody>
      <dsp:txXfrm rot="10800000">
        <a:off x="2365971" y="1571060"/>
        <a:ext cx="6690570" cy="1209216"/>
      </dsp:txXfrm>
    </dsp:sp>
    <dsp:sp modelId="{1937AB3A-6B21-41DC-A59A-4FE60C308787}">
      <dsp:nvSpPr>
        <dsp:cNvPr id="0" name=""/>
        <dsp:cNvSpPr/>
      </dsp:nvSpPr>
      <dsp:spPr>
        <a:xfrm>
          <a:off x="1459058" y="1571060"/>
          <a:ext cx="1209216" cy="120921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35C6C-31F1-4281-A6C9-58B7F331768F}">
      <dsp:nvSpPr>
        <dsp:cNvPr id="0" name=""/>
        <dsp:cNvSpPr/>
      </dsp:nvSpPr>
      <dsp:spPr>
        <a:xfrm rot="10800000">
          <a:off x="2104016" y="3141237"/>
          <a:ext cx="6992874" cy="1209216"/>
        </a:xfrm>
        <a:prstGeom prst="homePlat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>
              <a:solidFill>
                <a:schemeClr val="tx1"/>
              </a:solidFill>
            </a:rPr>
            <a:t>Contribución a los objetivos de desarrollo sostenible</a:t>
          </a:r>
          <a:endParaRPr lang="es-CO" sz="3400" kern="1200" dirty="0">
            <a:solidFill>
              <a:schemeClr val="tx1"/>
            </a:solidFill>
          </a:endParaRPr>
        </a:p>
      </dsp:txBody>
      <dsp:txXfrm rot="10800000">
        <a:off x="2406320" y="3141237"/>
        <a:ext cx="6690570" cy="1209216"/>
      </dsp:txXfrm>
    </dsp:sp>
    <dsp:sp modelId="{A4512ECD-19F8-493E-87A1-0ADF296CF770}">
      <dsp:nvSpPr>
        <dsp:cNvPr id="0" name=""/>
        <dsp:cNvSpPr/>
      </dsp:nvSpPr>
      <dsp:spPr>
        <a:xfrm>
          <a:off x="1459058" y="3141237"/>
          <a:ext cx="1209216" cy="120921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0D1B2-B8CE-44B2-A60B-FB7CEDDCA7FD}">
      <dsp:nvSpPr>
        <dsp:cNvPr id="0" name=""/>
        <dsp:cNvSpPr/>
      </dsp:nvSpPr>
      <dsp:spPr>
        <a:xfrm rot="10800000">
          <a:off x="2642044" y="414305"/>
          <a:ext cx="6992874" cy="3522726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3424" tIns="247650" rIns="46228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b="1" kern="1200" dirty="0">
              <a:solidFill>
                <a:schemeClr val="accent6">
                  <a:lumMod val="75000"/>
                </a:schemeClr>
              </a:solidFill>
              <a:latin typeface="Arial Nova" panose="020B0504020202020204" pitchFamily="34" charset="0"/>
            </a:rPr>
            <a:t>Gestión Directiva</a:t>
          </a:r>
          <a:endParaRPr lang="es-CO" sz="6500" b="1" kern="1200" dirty="0">
            <a:solidFill>
              <a:schemeClr val="accent6">
                <a:lumMod val="75000"/>
              </a:schemeClr>
            </a:solidFill>
            <a:latin typeface="Arial Nova" panose="020B0504020202020204" pitchFamily="34" charset="0"/>
          </a:endParaRPr>
        </a:p>
      </dsp:txBody>
      <dsp:txXfrm rot="10800000">
        <a:off x="3522725" y="414305"/>
        <a:ext cx="6112193" cy="3522726"/>
      </dsp:txXfrm>
    </dsp:sp>
    <dsp:sp modelId="{E4A1BC71-B907-4F39-9FBC-7FA03D8E0B16}">
      <dsp:nvSpPr>
        <dsp:cNvPr id="0" name=""/>
        <dsp:cNvSpPr/>
      </dsp:nvSpPr>
      <dsp:spPr>
        <a:xfrm>
          <a:off x="880681" y="414305"/>
          <a:ext cx="3522726" cy="352272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52000" r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967AB-A849-4CBA-9011-D3DDD987639B}">
      <dsp:nvSpPr>
        <dsp:cNvPr id="0" name=""/>
        <dsp:cNvSpPr/>
      </dsp:nvSpPr>
      <dsp:spPr>
        <a:xfrm rot="10800000">
          <a:off x="2682393" y="468098"/>
          <a:ext cx="6992874" cy="3522726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3424" tIns="182880" rIns="341376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b="1" kern="1200" dirty="0">
              <a:solidFill>
                <a:schemeClr val="accent6">
                  <a:lumMod val="75000"/>
                </a:schemeClr>
              </a:solidFill>
              <a:latin typeface="Arial Nova" panose="020B0504020202020204" pitchFamily="34" charset="0"/>
            </a:rPr>
            <a:t>Gestión Administrativa y Financiera</a:t>
          </a:r>
          <a:endParaRPr lang="es-CO" sz="4800" b="1" kern="1200" dirty="0">
            <a:solidFill>
              <a:schemeClr val="accent6">
                <a:lumMod val="75000"/>
              </a:schemeClr>
            </a:solidFill>
            <a:latin typeface="Arial Nova" panose="020B0504020202020204" pitchFamily="34" charset="0"/>
          </a:endParaRPr>
        </a:p>
      </dsp:txBody>
      <dsp:txXfrm rot="10800000">
        <a:off x="3563074" y="468098"/>
        <a:ext cx="6112193" cy="3522726"/>
      </dsp:txXfrm>
    </dsp:sp>
    <dsp:sp modelId="{1937AB3A-6B21-41DC-A59A-4FE60C308787}">
      <dsp:nvSpPr>
        <dsp:cNvPr id="0" name=""/>
        <dsp:cNvSpPr/>
      </dsp:nvSpPr>
      <dsp:spPr>
        <a:xfrm>
          <a:off x="880681" y="414305"/>
          <a:ext cx="3522726" cy="352272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35C6C-31F1-4281-A6C9-58B7F331768F}">
      <dsp:nvSpPr>
        <dsp:cNvPr id="0" name=""/>
        <dsp:cNvSpPr/>
      </dsp:nvSpPr>
      <dsp:spPr>
        <a:xfrm rot="10800000">
          <a:off x="2682393" y="414305"/>
          <a:ext cx="6992874" cy="352272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3424" tIns="209550" rIns="39116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500" kern="1200" dirty="0">
              <a:solidFill>
                <a:schemeClr val="tx1"/>
              </a:solidFill>
            </a:rPr>
            <a:t>Contribución a los objetivos de desarrollo sostenible</a:t>
          </a:r>
          <a:endParaRPr lang="es-CO" sz="5500" kern="1200" dirty="0">
            <a:solidFill>
              <a:schemeClr val="tx1"/>
            </a:solidFill>
          </a:endParaRPr>
        </a:p>
      </dsp:txBody>
      <dsp:txXfrm rot="10800000">
        <a:off x="3563074" y="414305"/>
        <a:ext cx="6112193" cy="3522726"/>
      </dsp:txXfrm>
    </dsp:sp>
    <dsp:sp modelId="{A4512ECD-19F8-493E-87A1-0ADF296CF770}">
      <dsp:nvSpPr>
        <dsp:cNvPr id="0" name=""/>
        <dsp:cNvSpPr/>
      </dsp:nvSpPr>
      <dsp:spPr>
        <a:xfrm>
          <a:off x="880681" y="414305"/>
          <a:ext cx="3522726" cy="352272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E7636-8EE8-45AB-8420-9390B4F206EF}">
      <dsp:nvSpPr>
        <dsp:cNvPr id="0" name=""/>
        <dsp:cNvSpPr/>
      </dsp:nvSpPr>
      <dsp:spPr>
        <a:xfrm>
          <a:off x="1971566" y="381004"/>
          <a:ext cx="4923750" cy="492375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Arial Nova" panose="020B0504020202020204" pitchFamily="34" charset="0"/>
            </a:rPr>
            <a:t>Política y Plan de Humanización</a:t>
          </a:r>
          <a:endParaRPr lang="es-CO" sz="2000" b="1" kern="1200" dirty="0">
            <a:solidFill>
              <a:schemeClr val="tx1"/>
            </a:solidFill>
            <a:latin typeface="Arial Nova" panose="020B0504020202020204" pitchFamily="34" charset="0"/>
          </a:endParaRPr>
        </a:p>
      </dsp:txBody>
      <dsp:txXfrm>
        <a:off x="4566500" y="1424370"/>
        <a:ext cx="1758482" cy="1465402"/>
      </dsp:txXfrm>
    </dsp:sp>
    <dsp:sp modelId="{D4C945D2-B1B8-4D3C-9FB6-7FD11F66BA8D}">
      <dsp:nvSpPr>
        <dsp:cNvPr id="0" name=""/>
        <dsp:cNvSpPr/>
      </dsp:nvSpPr>
      <dsp:spPr>
        <a:xfrm>
          <a:off x="1870161" y="556852"/>
          <a:ext cx="4923750" cy="4923750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Arial Nova" panose="020B0504020202020204" pitchFamily="34" charset="0"/>
            </a:rPr>
            <a:t>Modelo Integrado de Planeación y Gestión</a:t>
          </a:r>
          <a:endParaRPr lang="es-CO" sz="2000" b="1" kern="1200" dirty="0">
            <a:solidFill>
              <a:schemeClr val="tx1"/>
            </a:solidFill>
            <a:latin typeface="Arial Nova" panose="020B0504020202020204" pitchFamily="34" charset="0"/>
          </a:endParaRPr>
        </a:p>
      </dsp:txBody>
      <dsp:txXfrm>
        <a:off x="3042482" y="3751429"/>
        <a:ext cx="2637723" cy="1289553"/>
      </dsp:txXfrm>
    </dsp:sp>
    <dsp:sp modelId="{3666D4C5-01FE-48D2-B0A2-C1CEA92A9E49}">
      <dsp:nvSpPr>
        <dsp:cNvPr id="0" name=""/>
        <dsp:cNvSpPr/>
      </dsp:nvSpPr>
      <dsp:spPr>
        <a:xfrm>
          <a:off x="1768755" y="381004"/>
          <a:ext cx="4923750" cy="4923750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Arial Nova" panose="020B0504020202020204" pitchFamily="34" charset="0"/>
            </a:rPr>
            <a:t>Código de Integridad</a:t>
          </a:r>
          <a:endParaRPr lang="es-CO" sz="2000" b="1" kern="1200" dirty="0">
            <a:solidFill>
              <a:schemeClr val="tx1"/>
            </a:solidFill>
            <a:latin typeface="Arial Nova" panose="020B0504020202020204" pitchFamily="34" charset="0"/>
          </a:endParaRPr>
        </a:p>
      </dsp:txBody>
      <dsp:txXfrm>
        <a:off x="2339089" y="1424370"/>
        <a:ext cx="1758482" cy="1465402"/>
      </dsp:txXfrm>
    </dsp:sp>
    <dsp:sp modelId="{B232BBCD-D5D1-4E7F-BC27-BA98105BB6A4}">
      <dsp:nvSpPr>
        <dsp:cNvPr id="0" name=""/>
        <dsp:cNvSpPr/>
      </dsp:nvSpPr>
      <dsp:spPr>
        <a:xfrm>
          <a:off x="1667169" y="76200"/>
          <a:ext cx="5533357" cy="553335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DBD4E-E17A-401F-B4D9-F6E74A7AEE61}">
      <dsp:nvSpPr>
        <dsp:cNvPr id="0" name=""/>
        <dsp:cNvSpPr/>
      </dsp:nvSpPr>
      <dsp:spPr>
        <a:xfrm>
          <a:off x="1565357" y="251737"/>
          <a:ext cx="5533357" cy="553335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DCF32-81A0-4094-9C0E-3548F5F8D27F}">
      <dsp:nvSpPr>
        <dsp:cNvPr id="0" name=""/>
        <dsp:cNvSpPr/>
      </dsp:nvSpPr>
      <dsp:spPr>
        <a:xfrm>
          <a:off x="1463545" y="76200"/>
          <a:ext cx="5533357" cy="553335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1ED57-107C-4BE9-B037-D2D84CE4670D}">
      <dsp:nvSpPr>
        <dsp:cNvPr id="0" name=""/>
        <dsp:cNvSpPr/>
      </dsp:nvSpPr>
      <dsp:spPr>
        <a:xfrm>
          <a:off x="6559" y="833703"/>
          <a:ext cx="2601763" cy="4407585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>
              <a:solidFill>
                <a:schemeClr val="tx1"/>
              </a:solidFill>
            </a:rPr>
            <a:t>PRESENCIAL</a:t>
          </a:r>
          <a:endParaRPr lang="es-CO" sz="2900" b="1" kern="1200" dirty="0">
            <a:solidFill>
              <a:schemeClr val="tx1"/>
            </a:solidFill>
          </a:endParaRPr>
        </a:p>
      </dsp:txBody>
      <dsp:txXfrm rot="16200000">
        <a:off x="-1540373" y="2380637"/>
        <a:ext cx="3614220" cy="520352"/>
      </dsp:txXfrm>
    </dsp:sp>
    <dsp:sp modelId="{DA29FCFF-E425-4570-A83E-CC658E4FCD30}">
      <dsp:nvSpPr>
        <dsp:cNvPr id="0" name=""/>
        <dsp:cNvSpPr/>
      </dsp:nvSpPr>
      <dsp:spPr>
        <a:xfrm>
          <a:off x="526912" y="833703"/>
          <a:ext cx="1938313" cy="44075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0" bIns="0" numCol="1" spcCol="1270" anchor="t" anchorCtr="0">
          <a:noAutofit/>
        </a:bodyPr>
        <a:lstStyle/>
        <a:p>
          <a:pPr marL="0" marR="0" lvl="0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es-ES" sz="800" b="1" i="0" kern="1200" dirty="0">
            <a:solidFill>
              <a:schemeClr val="tx1"/>
            </a:solidFill>
            <a:effectLst/>
            <a:latin typeface="Arial Nova" panose="020B0504020202020204" pitchFamily="34" charset="0"/>
          </a:endParaRPr>
        </a:p>
        <a:p>
          <a:pPr marL="0" marR="0" lvl="0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es-ES" sz="1600" b="1" i="0" kern="1200" dirty="0">
            <a:solidFill>
              <a:schemeClr val="tx1"/>
            </a:solidFill>
            <a:effectLst/>
            <a:latin typeface="Arial Nova" panose="020B0504020202020204" pitchFamily="34" charset="0"/>
          </a:endParaRPr>
        </a:p>
        <a:p>
          <a:pPr marL="0" marR="0" lvl="0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s-ES" sz="1600" b="1" i="0" kern="1200" dirty="0">
              <a:solidFill>
                <a:schemeClr val="tx1"/>
              </a:solidFill>
              <a:effectLst/>
              <a:latin typeface="Arial Nova" panose="020B0504020202020204" pitchFamily="34" charset="0"/>
            </a:rPr>
            <a:t>Servicio de Información y Atención al Usuario (SIAU)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0" i="0" kern="1200" dirty="0">
            <a:solidFill>
              <a:schemeClr val="tx1"/>
            </a:solidFill>
            <a:effectLst/>
            <a:latin typeface="Lato" panose="020F0502020204030204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600" b="0" i="0" kern="1200" dirty="0">
              <a:solidFill>
                <a:schemeClr val="tx1"/>
              </a:solidFill>
              <a:effectLst/>
              <a:latin typeface="Arial Nova" panose="020B0504020202020204" pitchFamily="34" charset="0"/>
            </a:rPr>
            <a:t>Km 1 Vía Montenegro - Armenia</a:t>
          </a:r>
          <a:endParaRPr lang="es-CO" sz="1600" kern="1200" dirty="0">
            <a:solidFill>
              <a:schemeClr val="tx1"/>
            </a:solidFill>
            <a:latin typeface="Arial Nova" panose="020B0504020202020204" pitchFamily="34" charset="0"/>
          </a:endParaRP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b="0" i="0" kern="1200" dirty="0">
            <a:solidFill>
              <a:schemeClr val="tx1"/>
            </a:solidFill>
            <a:effectLst/>
            <a:latin typeface="Arial Nova" panose="020B0504020202020204" pitchFamily="34" charset="0"/>
          </a:endParaRP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i="0" kern="1200" dirty="0">
              <a:solidFill>
                <a:schemeClr val="tx1"/>
              </a:solidFill>
              <a:effectLst/>
              <a:latin typeface="Arial Nova" panose="020B0504020202020204" pitchFamily="34" charset="0"/>
            </a:rPr>
            <a:t>Lunes a Viernes de 7:00 am a 12:00 y de 2:00 pm a 5:00 pm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i="0" kern="1200" dirty="0">
              <a:solidFill>
                <a:schemeClr val="tx1"/>
              </a:solidFill>
              <a:effectLst/>
              <a:latin typeface="Arial Nova" panose="020B0504020202020204" pitchFamily="34" charset="0"/>
            </a:rPr>
            <a:t>Sábados 7:00 am a 1:00 pm.</a:t>
          </a:r>
        </a:p>
        <a:p>
          <a:pPr marL="0" marR="0" lvl="0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s-ES" sz="1600" kern="1200" dirty="0"/>
            <a:t> </a:t>
          </a:r>
          <a:endParaRPr lang="es-CO" sz="1600" kern="1200" dirty="0"/>
        </a:p>
      </dsp:txBody>
      <dsp:txXfrm>
        <a:off x="526912" y="833703"/>
        <a:ext cx="1938313" cy="4407585"/>
      </dsp:txXfrm>
    </dsp:sp>
    <dsp:sp modelId="{B4E0D2B3-B769-43E1-878C-75D1D7D97912}">
      <dsp:nvSpPr>
        <dsp:cNvPr id="0" name=""/>
        <dsp:cNvSpPr/>
      </dsp:nvSpPr>
      <dsp:spPr>
        <a:xfrm>
          <a:off x="2699385" y="833703"/>
          <a:ext cx="3819935" cy="4434498"/>
        </a:xfrm>
        <a:prstGeom prst="roundRect">
          <a:avLst>
            <a:gd name="adj" fmla="val 5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>
              <a:solidFill>
                <a:schemeClr val="tx1"/>
              </a:solidFill>
            </a:rPr>
            <a:t>VIRTUAL</a:t>
          </a:r>
          <a:endParaRPr lang="es-CO" sz="2900" b="1" kern="1200" dirty="0">
            <a:solidFill>
              <a:schemeClr val="tx1"/>
            </a:solidFill>
          </a:endParaRPr>
        </a:p>
      </dsp:txBody>
      <dsp:txXfrm rot="16200000">
        <a:off x="1263234" y="2269854"/>
        <a:ext cx="3636288" cy="763987"/>
      </dsp:txXfrm>
    </dsp:sp>
    <dsp:sp modelId="{7096126B-FB04-40C5-8DB9-4CCBA75B08E8}">
      <dsp:nvSpPr>
        <dsp:cNvPr id="0" name=""/>
        <dsp:cNvSpPr/>
      </dsp:nvSpPr>
      <dsp:spPr>
        <a:xfrm rot="5400000">
          <a:off x="2482974" y="3315134"/>
          <a:ext cx="458839" cy="39026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1E0941-6194-4610-9F21-57AF7FE1DC34}">
      <dsp:nvSpPr>
        <dsp:cNvPr id="0" name=""/>
        <dsp:cNvSpPr/>
      </dsp:nvSpPr>
      <dsp:spPr>
        <a:xfrm>
          <a:off x="3375054" y="833703"/>
          <a:ext cx="2845851" cy="44344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500" kern="1200" dirty="0"/>
        </a:p>
      </dsp:txBody>
      <dsp:txXfrm>
        <a:off x="3375054" y="833703"/>
        <a:ext cx="2845851" cy="4434498"/>
      </dsp:txXfrm>
    </dsp:sp>
    <dsp:sp modelId="{C02F655D-1480-45AD-892E-145C5BC0EEB6}">
      <dsp:nvSpPr>
        <dsp:cNvPr id="0" name=""/>
        <dsp:cNvSpPr/>
      </dsp:nvSpPr>
      <dsp:spPr>
        <a:xfrm>
          <a:off x="6610382" y="833703"/>
          <a:ext cx="2601763" cy="4407585"/>
        </a:xfrm>
        <a:prstGeom prst="roundRect">
          <a:avLst>
            <a:gd name="adj" fmla="val 5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>
              <a:solidFill>
                <a:schemeClr val="tx1"/>
              </a:solidFill>
            </a:rPr>
            <a:t>TELEFÓNICO</a:t>
          </a:r>
          <a:endParaRPr lang="es-CO" sz="2900" b="1" kern="1200" dirty="0">
            <a:solidFill>
              <a:schemeClr val="tx1"/>
            </a:solidFill>
          </a:endParaRPr>
        </a:p>
      </dsp:txBody>
      <dsp:txXfrm rot="16200000">
        <a:off x="5063448" y="2380637"/>
        <a:ext cx="3614220" cy="520352"/>
      </dsp:txXfrm>
    </dsp:sp>
    <dsp:sp modelId="{656A1E4D-4231-49C1-B513-9C86C3777178}">
      <dsp:nvSpPr>
        <dsp:cNvPr id="0" name=""/>
        <dsp:cNvSpPr/>
      </dsp:nvSpPr>
      <dsp:spPr>
        <a:xfrm rot="5400000">
          <a:off x="6393971" y="3315134"/>
          <a:ext cx="458839" cy="39026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6E907-3ED7-4264-9DAB-632065ECFF5B}">
      <dsp:nvSpPr>
        <dsp:cNvPr id="0" name=""/>
        <dsp:cNvSpPr/>
      </dsp:nvSpPr>
      <dsp:spPr>
        <a:xfrm>
          <a:off x="7130735" y="833703"/>
          <a:ext cx="1938313" cy="440758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500" kern="1200" dirty="0"/>
        </a:p>
      </dsp:txBody>
      <dsp:txXfrm>
        <a:off x="7130735" y="833703"/>
        <a:ext cx="1938313" cy="4407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11B5B-6062-4F1A-8DE1-A7C6C472A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4221B4-73F4-4C5E-B189-F4FCB6817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57EDB7-B3BF-4156-8842-9C4F1ED77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ED8CA5-57CA-4176-BFE0-90226115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8BFF63-07E5-41C3-A47A-C2242E85B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498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56810-2E08-46A3-B5C5-E9BF05827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22F0289-21F0-4805-9401-3B5B859E2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F752B8-E334-4314-9B0E-691AEA1A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AB7C87-F062-4A00-A77E-5EBE74A2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FF48B7-7880-42BC-811F-3F2AA326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747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FE4DF4-936A-433D-9BEB-51D739EC1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D5A50B-26EE-4B1F-B150-6F90DD93C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6E016B-2314-4B84-A97A-EBFBDD870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2D2A70-6A5E-43A2-B218-E8F528BF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844694-28EE-4A2B-96CD-86B09628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004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3B8A2-F1F2-44FA-8A6E-ED44190AB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3776B0-1EFE-4D37-91E9-CF066C1CF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1ED29C-E2C2-47CA-AC15-391825A2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1BB523-9197-4F46-B8C3-5834A137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85E7C2-562C-4AEC-ADBB-5C5BB060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466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878EEA-95DA-45C5-8B62-4F04CF712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72F6C6-E4E2-4E2C-9256-30CCCBC90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6172C1-B1B8-42D7-9FCA-CC424EF4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D6EE91-F74F-488E-83B6-28F7AD725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63D29B-2A8C-4EB7-9562-2AA64BC9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8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29511-5DD6-41B3-BFB2-979AE566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FDD57F-00A9-4997-BE2A-6E35548962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ACFF22-F13D-4760-9736-BE4CAB69C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4BF8E5-0110-41C4-818B-CBC5D012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62914A-DBE2-4BF7-8D07-162CB877D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A10283-3DB9-41B2-9AFE-102AACEE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665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21463-BCA3-4DA9-9798-553D6999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5CF342-C77D-491C-BE12-5DD8F7F52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EFFBD-E29E-4A57-94D3-FD9C9FC9D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787F13-8A10-47B0-9FEE-11C37DE78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A1594D8-4355-49F0-AB42-5315F08C6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FFE600F-6BBF-4999-A12E-BAFFD044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9869FBB-722F-4FB3-AAAD-C2EB300A9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1709ACC-EAA3-4063-9F78-1214F947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523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E2639-22BF-437C-AC0D-D65BE484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854127-D664-49A7-9B2E-2DAF2482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77F49AB-5D1D-4BF0-92BC-29482AE5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9077D9-B88B-4817-9A0B-0D088651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003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DCCBA8-1A92-44F6-83F2-9C03865E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0746CB-3B07-413C-B5C1-C108911F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1BA73A-778E-4C2C-A057-6C9E7C18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138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93545-52BB-4170-8FCA-D15B76385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B1E85-28A4-4DF7-9139-D4C2829B3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AAE9EF-6DC1-479D-9293-F7B09D05E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D9118A-C2B8-4549-A546-1ED26FFC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909616-4F11-4B20-BF70-B4FB6CDB3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0FFDBB-38F0-4948-90B0-5F441A19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128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7C7CAC-975C-4C51-8E05-565887BD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D8CD83-5F75-45D9-A314-48F309662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B5EBB2-5128-4622-A677-CCE4561E7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021C6C-789C-437D-A32E-02596D1B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9E1E8C-C322-4D2B-897D-DA94B755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4A94FE-0EFC-4157-A959-EDF5ED50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271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7401AC8-A355-4A0A-9C48-6EC5D0F8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B5C7B9-ACD2-4F69-B89C-60060CA6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322276-0604-4A08-8980-352E7AF0DD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24FF-5A0E-4D67-9575-FC8941710D03}" type="datetimeFigureOut">
              <a:rPr lang="es-CO" smtClean="0"/>
              <a:t>9/04/2025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0054D0-D604-4765-8A20-CEE09D34C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EFCBDA-9C14-4E29-A24A-9F89A0107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B7F7C-401E-4DD3-A58D-72A3B6283CD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50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652DB-2D92-4D8C-82A3-3BE4CCE38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089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INFORME RENDICIÓN DE CUENTAS A LA CIUDADANÍA</a:t>
            </a:r>
            <a:br>
              <a:rPr lang="es-CO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</a:br>
            <a:br>
              <a:rPr lang="es-CO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</a:br>
            <a:r>
              <a:rPr lang="es-CO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VIGENCIA 2024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14C8A-6DC4-4139-9171-1DE389D9A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8129" y="664054"/>
            <a:ext cx="9144000" cy="557494"/>
          </a:xfrm>
        </p:spPr>
        <p:txBody>
          <a:bodyPr/>
          <a:lstStyle/>
          <a:p>
            <a:r>
              <a:rPr lang="es-CO" dirty="0">
                <a:latin typeface="Arial Nova" panose="020B0504020202020204" pitchFamily="34" charset="0"/>
              </a:rPr>
              <a:t>HOSPITAL ROBERTO QUINTERO VILLA ESE MONTENEGRO</a:t>
            </a:r>
          </a:p>
          <a:p>
            <a:endParaRPr lang="es-CO" dirty="0">
              <a:latin typeface="Arial Nova" panose="020B05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216242-6C70-43D5-A992-63BB47B84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01" y="5706546"/>
            <a:ext cx="228619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34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2FC5B37-6A6A-4F2D-8924-E9C45185924B}"/>
              </a:ext>
            </a:extLst>
          </p:cNvPr>
          <p:cNvSpPr txBox="1"/>
          <p:nvPr/>
        </p:nvSpPr>
        <p:spPr>
          <a:xfrm>
            <a:off x="557305" y="1493435"/>
            <a:ext cx="564287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500" dirty="0"/>
              <a:t>“Proyecto Adquisición de Ambulancia tipo </a:t>
            </a:r>
            <a:r>
              <a:rPr lang="es-CO" sz="2500" b="1" dirty="0"/>
              <a:t>Transporte Asistencial Básico (TAB)</a:t>
            </a:r>
            <a:r>
              <a:rPr lang="es-CO" sz="2500" dirty="0"/>
              <a:t>”: </a:t>
            </a:r>
            <a:r>
              <a:rPr lang="es-CO" sz="2500" u="sng" dirty="0"/>
              <a:t>Valor del proyecto: </a:t>
            </a:r>
            <a:r>
              <a:rPr lang="es-CO" sz="2500" b="1" u="sng" dirty="0"/>
              <a:t>$ 304.621.849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081" y="1282395"/>
            <a:ext cx="5642872" cy="22833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2FC5B37-6A6A-4F2D-8924-E9C45185924B}"/>
              </a:ext>
            </a:extLst>
          </p:cNvPr>
          <p:cNvSpPr txBox="1"/>
          <p:nvPr/>
        </p:nvSpPr>
        <p:spPr>
          <a:xfrm>
            <a:off x="557305" y="4118070"/>
            <a:ext cx="542548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2500" dirty="0"/>
              <a:t>“Adquisición de </a:t>
            </a:r>
            <a:r>
              <a:rPr lang="es-CO" sz="2500" b="1" dirty="0"/>
              <a:t>vehículo de transporte extramural terrestre</a:t>
            </a:r>
            <a:r>
              <a:rPr lang="es-CO" sz="2500" dirty="0"/>
              <a:t> para el fortalecimiento de la Estrategia APS” </a:t>
            </a:r>
            <a:endParaRPr lang="es-CO" sz="2500" u="sng" dirty="0"/>
          </a:p>
          <a:p>
            <a:pPr lvl="0"/>
            <a:endParaRPr lang="es-CO" sz="1000" u="sng" dirty="0"/>
          </a:p>
          <a:p>
            <a:pPr lvl="0"/>
            <a:r>
              <a:rPr lang="es-CO" sz="2500" u="sng" dirty="0"/>
              <a:t>Valor del proyecto: </a:t>
            </a:r>
            <a:r>
              <a:rPr lang="es-CO" sz="2500" b="1" u="sng" dirty="0"/>
              <a:t>$ 237.394.958</a:t>
            </a:r>
            <a:endParaRPr lang="es-CO" sz="2500" dirty="0"/>
          </a:p>
          <a:p>
            <a:endParaRPr lang="es-CO" dirty="0"/>
          </a:p>
          <a:p>
            <a:endParaRPr lang="es-E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955" y="4118070"/>
            <a:ext cx="5425484" cy="247485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5D19218-7498-E87A-C296-B3F9BED724B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Logros</a:t>
            </a:r>
            <a:endParaRPr lang="es-CO" b="1" dirty="0">
              <a:solidFill>
                <a:schemeClr val="accent6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55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046D7-99FA-F68B-2CA4-ECF85F2D6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78DFA-2675-A424-098B-45E65F2D8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379"/>
            <a:ext cx="10515600" cy="853515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Logros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0A8F49-D646-7535-2890-9E074DA5F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483" y="1276781"/>
            <a:ext cx="8166576" cy="45135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CO" b="1" dirty="0"/>
              <a:t>Renovación Certificación de Calidad ISO 9001:2015</a:t>
            </a:r>
          </a:p>
          <a:p>
            <a:pPr marL="0" indent="0" algn="ctr">
              <a:buNone/>
            </a:pP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6957D2-91E5-715B-453F-53F631994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90" y="161097"/>
            <a:ext cx="2286198" cy="8535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C76FCE-CA20-4033-B3E6-017FA1DB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34" y="1972122"/>
            <a:ext cx="3267780" cy="43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28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A1014-B95F-945C-551D-FC4CCAE59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E12EE-AD1A-EC29-8174-35C8AD08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128" y="365125"/>
            <a:ext cx="2859741" cy="854914"/>
          </a:xfrm>
        </p:spPr>
        <p:txBody>
          <a:bodyPr>
            <a:normAutofit/>
          </a:bodyPr>
          <a:lstStyle/>
          <a:p>
            <a:pPr algn="ctr"/>
            <a:r>
              <a:rPr lang="es-CO" sz="54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Logros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C6F637-4CBB-4C45-5686-CC83ABAF3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270" y="1522832"/>
            <a:ext cx="8265459" cy="47064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CO" b="1" dirty="0"/>
              <a:t>Clasificación sin riesgo fiscal y financiero</a:t>
            </a:r>
          </a:p>
          <a:p>
            <a:pPr marL="0" indent="0" algn="ctr">
              <a:buNone/>
            </a:pPr>
            <a:endParaRPr lang="es-CO" dirty="0"/>
          </a:p>
          <a:p>
            <a:pPr algn="ct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7A163E-BB81-FE48-ACC4-045BE091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66" y="250359"/>
            <a:ext cx="2286198" cy="8535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9C78A6-0D52-C89B-CD14-1B8D33073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231" y="2296272"/>
            <a:ext cx="6456533" cy="406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9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71C0-19CB-1BDF-E4E9-C226D9E01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1ABB3045-577C-759F-23F0-746CC3C305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025657"/>
              </p:ext>
            </p:extLst>
          </p:nvPr>
        </p:nvGraphicFramePr>
        <p:xfrm>
          <a:off x="838200" y="163736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22DB1A4A-1949-7A80-ADBA-592463704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46" y="257328"/>
            <a:ext cx="2292295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02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F5D35-2F6A-41BE-8B7B-31EB1D32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09" y="709073"/>
            <a:ext cx="10515600" cy="1325563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¿Cuales fueron los ingresos del Hospital </a:t>
            </a:r>
            <a:b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</a:br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en 2024?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4038DC00-2C32-492A-9550-3FAE53AA4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110564"/>
              </p:ext>
            </p:extLst>
          </p:nvPr>
        </p:nvGraphicFramePr>
        <p:xfrm>
          <a:off x="678809" y="2537365"/>
          <a:ext cx="10891048" cy="2286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44325">
                  <a:extLst>
                    <a:ext uri="{9D8B030D-6E8A-4147-A177-3AD203B41FA5}">
                      <a16:colId xmlns:a16="http://schemas.microsoft.com/office/drawing/2014/main" val="2146658285"/>
                    </a:ext>
                  </a:extLst>
                </a:gridCol>
                <a:gridCol w="2738494">
                  <a:extLst>
                    <a:ext uri="{9D8B030D-6E8A-4147-A177-3AD203B41FA5}">
                      <a16:colId xmlns:a16="http://schemas.microsoft.com/office/drawing/2014/main" val="2848029854"/>
                    </a:ext>
                  </a:extLst>
                </a:gridCol>
                <a:gridCol w="2008229">
                  <a:extLst>
                    <a:ext uri="{9D8B030D-6E8A-4147-A177-3AD203B41FA5}">
                      <a16:colId xmlns:a16="http://schemas.microsoft.com/office/drawing/2014/main" val="3414051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Fuente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 Nova" panose="020B0504020202020204" pitchFamily="34" charset="0"/>
                        </a:rPr>
                        <a:t>Valor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 Nova" panose="020B0504020202020204" pitchFamily="34" charset="0"/>
                        </a:rPr>
                        <a:t>Porcentaje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934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Arial Nova" panose="020B0504020202020204" pitchFamily="34" charset="0"/>
                        </a:rPr>
                        <a:t>Regimen Subsidiado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 Nova" panose="020B0504020202020204" pitchFamily="34" charset="0"/>
                        </a:rPr>
                        <a:t>$6.875.317.744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 Nova" panose="020B0504020202020204" pitchFamily="34" charset="0"/>
                        </a:rPr>
                        <a:t>80,74%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370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Otras ventas de servicios de salud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 Nova" panose="020B0504020202020204" pitchFamily="34" charset="0"/>
                        </a:rPr>
                        <a:t>$1.636.262.455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 Nova" panose="020B0504020202020204" pitchFamily="34" charset="0"/>
                        </a:rPr>
                        <a:t>19,21%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004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Arial Nova" panose="020B0504020202020204" pitchFamily="34" charset="0"/>
                        </a:rPr>
                        <a:t>Saldo en cuentas del Hospital a 31/12/2023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 Nova" panose="020B0504020202020204" pitchFamily="34" charset="0"/>
                        </a:rPr>
                        <a:t>       $3.409.522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 Nova" panose="020B0504020202020204" pitchFamily="34" charset="0"/>
                        </a:rPr>
                        <a:t>0,05%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41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latin typeface="Arial Nova" panose="020B05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 Nova" panose="020B0504020202020204" pitchFamily="34" charset="0"/>
                        </a:rPr>
                        <a:t>$8.514.989.721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Arial Nova" panose="020B0504020202020204" pitchFamily="34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156818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9FEAFB0D-33B9-4A32-8CBC-472B8B3D9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698" y="5725218"/>
            <a:ext cx="228619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81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BC8B87-5D14-49AD-91FA-A1DD8399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1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No es lo mismo…….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57D268CE-699E-4F50-A1C2-F31F8AAB66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0102441"/>
              </p:ext>
            </p:extLst>
          </p:nvPr>
        </p:nvGraphicFramePr>
        <p:xfrm>
          <a:off x="945779" y="2194560"/>
          <a:ext cx="10515597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41895">
                  <a:extLst>
                    <a:ext uri="{9D8B030D-6E8A-4147-A177-3AD203B41FA5}">
                      <a16:colId xmlns:a16="http://schemas.microsoft.com/office/drawing/2014/main" val="2018182618"/>
                    </a:ext>
                  </a:extLst>
                </a:gridCol>
                <a:gridCol w="5243120">
                  <a:extLst>
                    <a:ext uri="{9D8B030D-6E8A-4147-A177-3AD203B41FA5}">
                      <a16:colId xmlns:a16="http://schemas.microsoft.com/office/drawing/2014/main" val="1146514756"/>
                    </a:ext>
                  </a:extLst>
                </a:gridCol>
                <a:gridCol w="2830582">
                  <a:extLst>
                    <a:ext uri="{9D8B030D-6E8A-4147-A177-3AD203B41FA5}">
                      <a16:colId xmlns:a16="http://schemas.microsoft.com/office/drawing/2014/main" val="18816324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Concepto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Definición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Valores en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023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Facturación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Servicios prestados a los usuarios que se le cobran a las 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$ 9.564.880.072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221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Recaudo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Dinero que ingresa al Hospital por el pago de EPS por los servicios prestados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$ 8.514.989.720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116404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C62A607F-0D2C-4DF6-ACDE-2545FD79E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569" y="5656212"/>
            <a:ext cx="228619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60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9CE46-5247-4F7F-92D7-0BA46A9C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¿Cuales fueron los gastos del Hospital </a:t>
            </a:r>
            <a:b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</a:br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en 2024?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B2A0F036-FF72-455F-9475-4F792449BE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7840765"/>
              </p:ext>
            </p:extLst>
          </p:nvPr>
        </p:nvGraphicFramePr>
        <p:xfrm>
          <a:off x="1988190" y="1974497"/>
          <a:ext cx="8036653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58268">
                  <a:extLst>
                    <a:ext uri="{9D8B030D-6E8A-4147-A177-3AD203B41FA5}">
                      <a16:colId xmlns:a16="http://schemas.microsoft.com/office/drawing/2014/main" val="813738274"/>
                    </a:ext>
                  </a:extLst>
                </a:gridCol>
                <a:gridCol w="2306972">
                  <a:extLst>
                    <a:ext uri="{9D8B030D-6E8A-4147-A177-3AD203B41FA5}">
                      <a16:colId xmlns:a16="http://schemas.microsoft.com/office/drawing/2014/main" val="2598749903"/>
                    </a:ext>
                  </a:extLst>
                </a:gridCol>
                <a:gridCol w="1971413">
                  <a:extLst>
                    <a:ext uri="{9D8B030D-6E8A-4147-A177-3AD203B41FA5}">
                      <a16:colId xmlns:a16="http://schemas.microsoft.com/office/drawing/2014/main" val="2233195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Tipo de gasto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Valor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Porcentaje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016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Personal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$5.711.223.005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63%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7135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Bienes y Servicios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$1.491.942.522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16%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4834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Insumos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$1.309.390.796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14%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2257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Mantenimiento Hospitalario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   $396.821.040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563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Servicios Públicos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   $168.058.576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4831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400" dirty="0">
                          <a:latin typeface="Arial Nova" panose="020B05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$9.077.435.939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3173907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136EBFCC-D47A-4888-95BE-B68F53046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179" y="5824467"/>
            <a:ext cx="228619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4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B56D0-3C87-4059-89C8-2B25EEAE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964"/>
            <a:ext cx="10515600" cy="1325563"/>
          </a:xfrm>
        </p:spPr>
        <p:txBody>
          <a:bodyPr/>
          <a:lstStyle/>
          <a:p>
            <a:pPr algn="ctr"/>
            <a:r>
              <a:rPr lang="es-CO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¿Cuál fue el balance entre ingresos y gastos?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03A4C5-8796-4571-A81B-A9BE1C788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294" y="2418384"/>
            <a:ext cx="9547412" cy="3334870"/>
          </a:xfrm>
        </p:spPr>
        <p:txBody>
          <a:bodyPr>
            <a:normAutofit fontScale="92500" lnSpcReduction="20000"/>
          </a:bodyPr>
          <a:lstStyle/>
          <a:p>
            <a:pPr marL="0" indent="0" fontAlgn="b">
              <a:buNone/>
            </a:pPr>
            <a:r>
              <a:rPr lang="es-CO" sz="3600" dirty="0">
                <a:latin typeface="Arial Nova" panose="020B0504020202020204" pitchFamily="34" charset="0"/>
              </a:rPr>
              <a:t> Ingresos 		      $8,514,989,720  </a:t>
            </a:r>
          </a:p>
          <a:p>
            <a:pPr marL="0" indent="0" fontAlgn="b">
              <a:buNone/>
            </a:pPr>
            <a:endParaRPr lang="es-CO" sz="3600" dirty="0">
              <a:latin typeface="Arial Nova" panose="020B0504020202020204" pitchFamily="34" charset="0"/>
            </a:endParaRPr>
          </a:p>
          <a:p>
            <a:pPr marL="0" indent="0" fontAlgn="b">
              <a:buNone/>
            </a:pPr>
            <a:r>
              <a:rPr lang="es-CO" sz="3600" dirty="0">
                <a:latin typeface="Arial Nova" panose="020B0504020202020204" pitchFamily="34" charset="0"/>
              </a:rPr>
              <a:t> Menos Gastos       $9,077,435,939  </a:t>
            </a:r>
          </a:p>
          <a:p>
            <a:pPr marL="0" indent="0" fontAlgn="b">
              <a:buNone/>
            </a:pPr>
            <a:endParaRPr lang="es-CO" sz="3600" dirty="0">
              <a:latin typeface="Arial Nova" panose="020B0504020202020204" pitchFamily="34" charset="0"/>
            </a:endParaRPr>
          </a:p>
          <a:p>
            <a:pPr marL="0" indent="0" fontAlgn="b">
              <a:buNone/>
            </a:pPr>
            <a:r>
              <a:rPr lang="es-CO" sz="3600" dirty="0">
                <a:latin typeface="Arial Nova" panose="020B0504020202020204" pitchFamily="34" charset="0"/>
              </a:rPr>
              <a:t> Igual                    - $562.446.219            </a:t>
            </a:r>
            <a:r>
              <a:rPr lang="es-CO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Déficit</a:t>
            </a:r>
          </a:p>
          <a:p>
            <a:pPr marL="0" indent="0" fontAlgn="b">
              <a:buNone/>
            </a:pPr>
            <a:endParaRPr lang="es-CO" dirty="0">
              <a:latin typeface="Arial Nova" panose="020B0504020202020204" pitchFamily="34" charset="0"/>
            </a:endParaRPr>
          </a:p>
          <a:p>
            <a:pPr marL="0" indent="0" fontAlgn="b">
              <a:buNone/>
            </a:pPr>
            <a:r>
              <a:rPr lang="es-CO" dirty="0">
                <a:latin typeface="Arial Nova" panose="020B0504020202020204" pitchFamily="34" charset="0"/>
              </a:rPr>
              <a:t>       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C5B756-1BBA-4265-947D-FB3C2EE48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81" y="5753254"/>
            <a:ext cx="228619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07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E8A46-FFA1-4915-B1A0-1D1D7BC6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¿A que se debe el déficit del Hospital?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9B4AC5-257C-43C9-A689-D6BD8E85B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dirty="0">
                <a:latin typeface="Arial Nova" panose="020B0504020202020204" pitchFamily="34" charset="0"/>
              </a:rPr>
              <a:t>A las deudas de las EPS, es decir, la cartera, la mayor parte de ella es de varios años atrás.</a:t>
            </a:r>
          </a:p>
          <a:p>
            <a:pPr marL="0" indent="0">
              <a:buNone/>
            </a:pPr>
            <a:endParaRPr lang="es-CO" dirty="0">
              <a:latin typeface="Arial Nova" panose="020B0504020202020204" pitchFamily="34" charset="0"/>
            </a:endParaRPr>
          </a:p>
          <a:p>
            <a:pPr marL="0" indent="0">
              <a:buNone/>
            </a:pPr>
            <a:endParaRPr lang="es-CO" dirty="0">
              <a:latin typeface="Arial Nova" panose="020B0504020202020204" pitchFamily="34" charset="0"/>
            </a:endParaRPr>
          </a:p>
          <a:p>
            <a:pPr marL="0" indent="0">
              <a:buNone/>
            </a:pPr>
            <a:endParaRPr lang="es-CO" dirty="0">
              <a:latin typeface="Arial Nova" panose="020B0504020202020204" pitchFamily="34" charset="0"/>
            </a:endParaRPr>
          </a:p>
          <a:p>
            <a:pPr marL="0" indent="0">
              <a:buNone/>
            </a:pPr>
            <a:endParaRPr lang="es-CO" dirty="0">
              <a:latin typeface="Arial Nova" panose="020B0504020202020204" pitchFamily="34" charset="0"/>
            </a:endParaRPr>
          </a:p>
          <a:p>
            <a:pPr marL="0" indent="0">
              <a:buNone/>
            </a:pPr>
            <a:endParaRPr lang="es-ES" sz="900" dirty="0"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La EPS con mayor deuda es la Nueva EPS $2.703.123.482. </a:t>
            </a: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C53C40-17BE-48B7-AB93-FABB2F86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80" y="5753254"/>
            <a:ext cx="2286198" cy="847417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6FD9B4B-D268-44E5-1777-30622749F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033386"/>
              </p:ext>
            </p:extLst>
          </p:nvPr>
        </p:nvGraphicFramePr>
        <p:xfrm>
          <a:off x="2474259" y="2985527"/>
          <a:ext cx="6455852" cy="1584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59306">
                  <a:extLst>
                    <a:ext uri="{9D8B030D-6E8A-4147-A177-3AD203B41FA5}">
                      <a16:colId xmlns:a16="http://schemas.microsoft.com/office/drawing/2014/main" val="555874094"/>
                    </a:ext>
                  </a:extLst>
                </a:gridCol>
                <a:gridCol w="2596546">
                  <a:extLst>
                    <a:ext uri="{9D8B030D-6E8A-4147-A177-3AD203B41FA5}">
                      <a16:colId xmlns:a16="http://schemas.microsoft.com/office/drawing/2014/main" val="3527688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CARTERA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VALOR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19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CARTERA TOTAL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$7.171.264.797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109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CARTERA MAYOR A UN AÑO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$4.917.787.324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842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CARTERA MENOR A UN AÑO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$2.253.477.473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599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037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9CEBA-7925-4A62-965A-B33B0F60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396"/>
            <a:ext cx="10515600" cy="1078292"/>
          </a:xfrm>
        </p:spPr>
        <p:txBody>
          <a:bodyPr>
            <a:noAutofit/>
          </a:bodyPr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¿Cuanto dinero podría recuperar el Hospital de lo que le deben?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6FB0B7-8EC0-421D-A16D-8F0D79CE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5742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CO" sz="3200" dirty="0">
                <a:latin typeface="Arial Nova" panose="020B0504020202020204" pitchFamily="34" charset="0"/>
              </a:rPr>
              <a:t>Por lo anterior la cartera cobrable del Hospital es de:   </a:t>
            </a:r>
          </a:p>
          <a:p>
            <a:pPr marL="0" indent="0" algn="just">
              <a:buNone/>
            </a:pPr>
            <a:r>
              <a:rPr lang="es-CO" sz="3200" dirty="0">
                <a:latin typeface="Arial Nova" panose="020B0504020202020204" pitchFamily="34" charset="0"/>
              </a:rPr>
              <a:t>$  </a:t>
            </a:r>
            <a:r>
              <a:rPr lang="es-CO" sz="3200" b="1" dirty="0">
                <a:latin typeface="Arial Nova" panose="020B0504020202020204" pitchFamily="34" charset="0"/>
              </a:rPr>
              <a:t>4.023.966.658.</a:t>
            </a:r>
          </a:p>
          <a:p>
            <a:pPr marL="0" indent="0" algn="just">
              <a:buNone/>
            </a:pPr>
            <a:endParaRPr lang="es-CO" sz="3200" b="1" dirty="0">
              <a:latin typeface="Arial Nova" panose="020B0504020202020204" pitchFamily="34" charset="0"/>
            </a:endParaRPr>
          </a:p>
          <a:p>
            <a:pPr marL="0" indent="0" algn="just">
              <a:buNone/>
            </a:pPr>
            <a:r>
              <a:rPr lang="es-ES" sz="3200" dirty="0">
                <a:latin typeface="Arial Nova" panose="020B0504020202020204" pitchFamily="34" charset="0"/>
              </a:rPr>
              <a:t>El </a:t>
            </a:r>
            <a:r>
              <a:rPr lang="es-CO" sz="3200" dirty="0">
                <a:latin typeface="Arial Nova" panose="020B0504020202020204" pitchFamily="34" charset="0"/>
              </a:rPr>
              <a:t>43% </a:t>
            </a:r>
            <a:r>
              <a:rPr lang="es-ES" sz="3200" dirty="0">
                <a:latin typeface="Arial Nova" panose="020B0504020202020204" pitchFamily="34" charset="0"/>
              </a:rPr>
              <a:t>de las deudas, equivalentes a </a:t>
            </a:r>
            <a:r>
              <a:rPr lang="es-CO" sz="3200" dirty="0">
                <a:latin typeface="Arial Nova" panose="020B0504020202020204" pitchFamily="34" charset="0"/>
              </a:rPr>
              <a:t>$</a:t>
            </a:r>
            <a:r>
              <a:rPr lang="es-CO" sz="3200" b="1" dirty="0">
                <a:latin typeface="Arial Nova" panose="020B0504020202020204" pitchFamily="34" charset="0"/>
              </a:rPr>
              <a:t>3.147.298.139</a:t>
            </a:r>
            <a:r>
              <a:rPr lang="es-CO" sz="3200" dirty="0">
                <a:latin typeface="Arial Nova" panose="020B0504020202020204" pitchFamily="34" charset="0"/>
              </a:rPr>
              <a:t>   corresponden a entidades en liquidación, siendo una cartera de difícil recuperación. </a:t>
            </a:r>
          </a:p>
          <a:p>
            <a:pPr marL="0" indent="0" algn="just">
              <a:buNone/>
            </a:pPr>
            <a:endParaRPr lang="es-CO" sz="3200" dirty="0">
              <a:latin typeface="Arial Nova" panose="020B0504020202020204" pitchFamily="34" charset="0"/>
            </a:endParaRP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66028A-6EC0-476C-AF1C-6E36AA926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47" y="5714935"/>
            <a:ext cx="228619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0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A1125-2B1E-1B39-F693-72129520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Áreas de Gestión</a:t>
            </a:r>
            <a:endParaRPr lang="es-CO" dirty="0">
              <a:solidFill>
                <a:schemeClr val="accent6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444BE20B-1488-344A-44BB-E6E841B33F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0633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6795C07F-B7E5-F3AE-F1F2-081FAF73E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46" y="257328"/>
            <a:ext cx="2292295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6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B2EFA-EC22-419A-AB0E-882E54AA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¿Que gestión ha realizado el hospital para que le paguen las EPS?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2DDDFB-AA17-4D89-B767-3F9FB10B5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2807"/>
            <a:ext cx="10515600" cy="3744156"/>
          </a:xfrm>
        </p:spPr>
        <p:txBody>
          <a:bodyPr/>
          <a:lstStyle/>
          <a:p>
            <a:pPr algn="just"/>
            <a:r>
              <a:rPr lang="es-ES" dirty="0">
                <a:latin typeface="Arial Nova" panose="020B0504020202020204" pitchFamily="34" charset="0"/>
              </a:rPr>
              <a:t>Gestión de cobro a entidades responsables de pago y conciliaciones de cuentas.</a:t>
            </a:r>
          </a:p>
          <a:p>
            <a:pPr algn="just"/>
            <a:r>
              <a:rPr lang="es-ES" dirty="0">
                <a:latin typeface="Arial Nova" panose="020B0504020202020204" pitchFamily="34" charset="0"/>
              </a:rPr>
              <a:t>Participación en 4 mesas de conciliación de cartera y aclaración de cuentas del sector salud. </a:t>
            </a:r>
          </a:p>
          <a:p>
            <a:pPr algn="just"/>
            <a:r>
              <a:rPr lang="es-ES" dirty="0">
                <a:latin typeface="Arial Nova" panose="020B0504020202020204" pitchFamily="34" charset="0"/>
              </a:rPr>
              <a:t>Participación en el proceso de conciliación extrajudicial con la Superintendencia Nacional de Salud  con 10 entidades requeridas.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C264C7-73FC-48B9-B745-DD2FED1D6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125" y="5750206"/>
            <a:ext cx="228619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54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249BC-2CDE-5A23-E849-99F873B14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A40A7C2E-6B2E-4275-E785-9C948D4C03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71952"/>
              </p:ext>
            </p:extLst>
          </p:nvPr>
        </p:nvGraphicFramePr>
        <p:xfrm>
          <a:off x="636494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1A0AD513-ACF7-CC51-5597-37287DBA1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46" y="257328"/>
            <a:ext cx="2292295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6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C683-CE2B-4B68-B81F-A9035CC5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274" y="1"/>
            <a:ext cx="8719657" cy="1021976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Programa Creciendo Juntos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65554A-7835-4D39-8622-6CFFF00FC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572" y="1253331"/>
            <a:ext cx="8471483" cy="4351338"/>
          </a:xfrm>
        </p:spPr>
        <p:txBody>
          <a:bodyPr>
            <a:normAutofit lnSpcReduction="10000"/>
          </a:bodyPr>
          <a:lstStyle/>
          <a:p>
            <a:r>
              <a:rPr lang="es-ES" dirty="0"/>
              <a:t>G</a:t>
            </a:r>
            <a:r>
              <a:rPr lang="es-CO" dirty="0"/>
              <a:t>estantes Atendidas en Control Prenatal: 171</a:t>
            </a:r>
          </a:p>
          <a:p>
            <a:r>
              <a:rPr lang="es-CO" dirty="0"/>
              <a:t>Iniciaron dentro de los primeros tres meses de embarazo: 115: 67% (Meta Mayor al 85%)</a:t>
            </a:r>
          </a:p>
          <a:p>
            <a:r>
              <a:rPr lang="es-CO" dirty="0"/>
              <a:t>Partos Atendidos: 18</a:t>
            </a:r>
          </a:p>
          <a:p>
            <a:r>
              <a:rPr lang="es-CO" dirty="0"/>
              <a:t>Ecografías: 268</a:t>
            </a:r>
          </a:p>
          <a:p>
            <a:r>
              <a:rPr lang="en-US" altLang="es-ES" dirty="0"/>
              <a:t>Red de apoyo para el control prenatal, parto y posparto, actividades educativas, actividad física y relajación.</a:t>
            </a:r>
          </a:p>
          <a:p>
            <a:endParaRPr lang="es-CO" dirty="0"/>
          </a:p>
          <a:p>
            <a:pPr algn="ctr"/>
            <a:r>
              <a:rPr lang="es-CO" b="1" dirty="0"/>
              <a:t>               CERO MUERTES MATERNAS</a:t>
            </a:r>
          </a:p>
          <a:p>
            <a:pPr marL="0" indent="0">
              <a:buNone/>
            </a:pPr>
            <a:endParaRPr lang="es-CO" b="1" u="sng" dirty="0"/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891676-E517-4832-9CBD-94F73AF4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644242" cy="16442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D8BA68-31FD-45AE-9AC0-611863BC6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57" r="2030"/>
          <a:stretch/>
        </p:blipFill>
        <p:spPr>
          <a:xfrm>
            <a:off x="0" y="4882725"/>
            <a:ext cx="4504889" cy="19752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2EDD47-F519-4677-E673-F9116BA2A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7695" y="-1"/>
            <a:ext cx="2146034" cy="516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67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C683-CE2B-4B68-B81F-A9035CC5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510" y="-3583"/>
            <a:ext cx="8719657" cy="1325563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Programa Creciendo Juntos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65554A-7835-4D39-8622-6CFFF00FC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744" y="1596455"/>
            <a:ext cx="88958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b="1" u="sng" dirty="0"/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891676-E517-4832-9CBD-94F73AF4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644242" cy="16442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FCDDBCD-7B33-4894-A05D-1EBF600E5605}"/>
              </a:ext>
            </a:extLst>
          </p:cNvPr>
          <p:cNvSpPr txBox="1"/>
          <p:nvPr/>
        </p:nvSpPr>
        <p:spPr>
          <a:xfrm>
            <a:off x="7332112" y="2644170"/>
            <a:ext cx="4738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Cero casos de Sífilis Congénita en el 2024</a:t>
            </a:r>
            <a:r>
              <a:rPr lang="es-ES" sz="2400" dirty="0">
                <a:latin typeface="Arial Nova" panose="020B0504020202020204" pitchFamily="34" charset="0"/>
              </a:rPr>
              <a:t> certificado por la Secretaría Departamental de Salud</a:t>
            </a:r>
            <a:endParaRPr lang="es-CO" sz="2400" dirty="0">
              <a:latin typeface="Arial Nova" panose="020B05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3DFA861-8658-4B59-B00F-248345FFC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0" y="1709428"/>
            <a:ext cx="6339772" cy="46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75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C683-CE2B-4B68-B81F-A9035CC5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33" y="328107"/>
            <a:ext cx="8719657" cy="1325563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Programa Ritmo Positivo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65554A-7835-4D39-8622-6CFFF00FC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0403" y="1627051"/>
            <a:ext cx="88958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b="1" u="sng" dirty="0"/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891676-E517-4832-9CBD-94F73AF4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43" y="-17191"/>
            <a:ext cx="1644242" cy="16442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EEE7387-8042-163F-1C17-323E98E7B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624825"/>
              </p:ext>
            </p:extLst>
          </p:nvPr>
        </p:nvGraphicFramePr>
        <p:xfrm>
          <a:off x="2894217" y="2529751"/>
          <a:ext cx="8719657" cy="21200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36631">
                  <a:extLst>
                    <a:ext uri="{9D8B030D-6E8A-4147-A177-3AD203B41FA5}">
                      <a16:colId xmlns:a16="http://schemas.microsoft.com/office/drawing/2014/main" val="3908912437"/>
                    </a:ext>
                  </a:extLst>
                </a:gridCol>
                <a:gridCol w="1862020">
                  <a:extLst>
                    <a:ext uri="{9D8B030D-6E8A-4147-A177-3AD203B41FA5}">
                      <a16:colId xmlns:a16="http://schemas.microsoft.com/office/drawing/2014/main" val="2429704355"/>
                    </a:ext>
                  </a:extLst>
                </a:gridCol>
                <a:gridCol w="1973487">
                  <a:extLst>
                    <a:ext uri="{9D8B030D-6E8A-4147-A177-3AD203B41FA5}">
                      <a16:colId xmlns:a16="http://schemas.microsoft.com/office/drawing/2014/main" val="119052586"/>
                    </a:ext>
                  </a:extLst>
                </a:gridCol>
                <a:gridCol w="2647519">
                  <a:extLst>
                    <a:ext uri="{9D8B030D-6E8A-4147-A177-3AD203B41FA5}">
                      <a16:colId xmlns:a16="http://schemas.microsoft.com/office/drawing/2014/main" val="3448898613"/>
                    </a:ext>
                  </a:extLst>
                </a:gridCol>
              </a:tblGrid>
              <a:tr h="93706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Nova" panose="020B0504020202020204" pitchFamily="34" charset="0"/>
                        </a:rPr>
                        <a:t>Diagnóstico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Nova" panose="020B0504020202020204" pitchFamily="34" charset="0"/>
                        </a:rPr>
                        <a:t>No. Pacientes en el Programa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Nova" panose="020B0504020202020204" pitchFamily="34" charset="0"/>
                        </a:rPr>
                        <a:t>Pacientes con Adherencia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Nova" panose="020B0504020202020204" pitchFamily="34" charset="0"/>
                        </a:rPr>
                        <a:t>Porcentaje de Pacientes con adherencia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675672"/>
                  </a:ext>
                </a:extLst>
              </a:tr>
              <a:tr h="542902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Arial Nova" panose="020B0504020202020204" pitchFamily="34" charset="0"/>
                        </a:rPr>
                        <a:t>Hipertensión Arterial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Nova" panose="020B0504020202020204" pitchFamily="34" charset="0"/>
                        </a:rPr>
                        <a:t>2.342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Nova" panose="020B0504020202020204" pitchFamily="34" charset="0"/>
                        </a:rPr>
                        <a:t>2.080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Nova" panose="020B0504020202020204" pitchFamily="34" charset="0"/>
                        </a:rPr>
                        <a:t>89%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504508"/>
                  </a:ext>
                </a:extLst>
              </a:tr>
              <a:tr h="542902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Arial Nova" panose="020B0504020202020204" pitchFamily="34" charset="0"/>
                        </a:rPr>
                        <a:t>Diabetes Mellitus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Nova" panose="020B0504020202020204" pitchFamily="34" charset="0"/>
                        </a:rPr>
                        <a:t>278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Nova" panose="020B0504020202020204" pitchFamily="34" charset="0"/>
                        </a:rPr>
                        <a:t>219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 Nova" panose="020B0504020202020204" pitchFamily="34" charset="0"/>
                        </a:rPr>
                        <a:t>79%</a:t>
                      </a:r>
                      <a:endParaRPr lang="es-CO" sz="18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697974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5712B83-D1E9-E57C-0911-EDFEA88E32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620" b="15513"/>
          <a:stretch/>
        </p:blipFill>
        <p:spPr>
          <a:xfrm>
            <a:off x="0" y="1981777"/>
            <a:ext cx="2894655" cy="324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58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C683-CE2B-4B68-B81F-A9035CC5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519" y="20672"/>
            <a:ext cx="8719657" cy="1325563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Programa Ritmo Positivo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65554A-7835-4D39-8622-6CFFF00FC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744" y="1596455"/>
            <a:ext cx="88958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b="1" u="sng" dirty="0"/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891676-E517-4832-9CBD-94F73AF4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644242" cy="16442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85AACAF-DC76-4FC3-8D32-487DF52E1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0815"/>
            <a:ext cx="5614903" cy="252396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7BDCEB3-3549-478A-876D-7D1D4497F58B}"/>
              </a:ext>
            </a:extLst>
          </p:cNvPr>
          <p:cNvSpPr txBox="1"/>
          <p:nvPr/>
        </p:nvSpPr>
        <p:spPr>
          <a:xfrm>
            <a:off x="301658" y="1992371"/>
            <a:ext cx="6183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Arial Nova" panose="020B0504020202020204" pitchFamily="34" charset="0"/>
              </a:rPr>
              <a:t>Seguimiento individual de pacientes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Arial Nova" panose="020B0504020202020204" pitchFamily="34" charset="0"/>
              </a:rPr>
              <a:t>Educación sobre su enfermedad, manejo y control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>
                <a:latin typeface="Arial Nova" panose="020B0504020202020204" pitchFamily="34" charset="0"/>
              </a:rPr>
              <a:t>Actividad física como herramienta terapéutica</a:t>
            </a:r>
          </a:p>
          <a:p>
            <a:endParaRPr lang="es-CO" sz="2400" dirty="0">
              <a:latin typeface="Arial Nova" panose="020B05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9D32B8-8AAC-4313-89D3-13EE32657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132" y="1380502"/>
            <a:ext cx="4808233" cy="320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39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C683-CE2B-4B68-B81F-A9035CC5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914" y="451990"/>
            <a:ext cx="8652545" cy="993892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9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Programa Vacunación</a:t>
            </a:r>
            <a:br>
              <a:rPr lang="es-CO" dirty="0"/>
            </a:b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65554A-7835-4D39-8622-6CFFF00FC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066" y="1825625"/>
            <a:ext cx="5917734" cy="4351338"/>
          </a:xfrm>
        </p:spPr>
        <p:txBody>
          <a:bodyPr/>
          <a:lstStyle/>
          <a:p>
            <a:r>
              <a:rPr lang="es-CO" dirty="0"/>
              <a:t>11.230 dosis de Biológico aplicadas </a:t>
            </a:r>
          </a:p>
          <a:p>
            <a:r>
              <a:rPr lang="es-CO" dirty="0"/>
              <a:t>Coberturas útiles en Vacunación gracias al despliegue de actividades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891676-E517-4832-9CBD-94F73AF4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86187" cy="16861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E5C2334-3B47-47B4-90FC-20BAB5D8F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237" y="1825625"/>
            <a:ext cx="3804234" cy="43224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84CE35-3DF0-4820-8F28-B283B0888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163" y="3548543"/>
            <a:ext cx="4197495" cy="259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68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C683-CE2B-4B68-B81F-A9035CC5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214" y="692295"/>
            <a:ext cx="8652545" cy="993892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9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Actividades Programa Vacunación</a:t>
            </a:r>
            <a:br>
              <a:rPr lang="es-CO" dirty="0"/>
            </a:b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891676-E517-4832-9CBD-94F73AF4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86187" cy="16861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AAD891A-2891-14DB-2930-BAB0F2C48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14020"/>
              </p:ext>
            </p:extLst>
          </p:nvPr>
        </p:nvGraphicFramePr>
        <p:xfrm>
          <a:off x="2499155" y="1844040"/>
          <a:ext cx="7450956" cy="3169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07749">
                  <a:extLst>
                    <a:ext uri="{9D8B030D-6E8A-4147-A177-3AD203B41FA5}">
                      <a16:colId xmlns:a16="http://schemas.microsoft.com/office/drawing/2014/main" val="4237365011"/>
                    </a:ext>
                  </a:extLst>
                </a:gridCol>
                <a:gridCol w="2143207">
                  <a:extLst>
                    <a:ext uri="{9D8B030D-6E8A-4147-A177-3AD203B41FA5}">
                      <a16:colId xmlns:a16="http://schemas.microsoft.com/office/drawing/2014/main" val="1176205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 Nova" panose="020B0504020202020204" pitchFamily="34" charset="0"/>
                        </a:rPr>
                        <a:t>Actividades 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 Nova" panose="020B0504020202020204" pitchFamily="34" charset="0"/>
                        </a:rPr>
                        <a:t>Cantidad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166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Jornadas Nacionales de Vacunación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 Nova" panose="020B0504020202020204" pitchFamily="34" charset="0"/>
                        </a:rPr>
                        <a:t>4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588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Jornadas de intensificación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 Nova" panose="020B0504020202020204" pitchFamily="34" charset="0"/>
                        </a:rPr>
                        <a:t>5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540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Jornadas de salud urbanas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 Nova" panose="020B0504020202020204" pitchFamily="34" charset="0"/>
                        </a:rPr>
                        <a:t>28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732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Jornadas de salud rurales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 Nova" panose="020B0504020202020204" pitchFamily="34" charset="0"/>
                        </a:rPr>
                        <a:t>19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05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Visitas a Hogares Infantiles y Colegios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 Nova" panose="020B0504020202020204" pitchFamily="34" charset="0"/>
                        </a:rPr>
                        <a:t>6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970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Barridos en el municipio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 Nova" panose="020B0504020202020204" pitchFamily="34" charset="0"/>
                        </a:rPr>
                        <a:t>20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466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Arial Nova" panose="020B0504020202020204" pitchFamily="34" charset="0"/>
                        </a:rPr>
                        <a:t>Barridos y jornadas nocturnas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Arial Nova" panose="020B0504020202020204" pitchFamily="34" charset="0"/>
                        </a:rPr>
                        <a:t>2</a:t>
                      </a:r>
                      <a:endParaRPr lang="es-CO" sz="2000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059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636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C683-CE2B-4B68-B81F-A9035CC5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914" y="451990"/>
            <a:ext cx="8652545" cy="993892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9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Jornadas de Salud Urbanas: 28</a:t>
            </a:r>
            <a:br>
              <a:rPr lang="es-CO" dirty="0"/>
            </a:b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65554A-7835-4D39-8622-6CFFF00FC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246" y="1416654"/>
            <a:ext cx="2962812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05/02/24 Barrio Caldas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21/02/24 Barrio Villa Jerusalén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14/02/24 Barrio Ciudad Alegría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13/03/24 Barrio Alfonso López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06/07/24 Barrio La Isabella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13/07/24 Barrio La Julia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20/07/24 Barrio Comuneros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26/07/24 Barrio Comuneros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10/08/24 Barrio La Avanzada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10/08/24 Barrio Buenos Aires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10/08/24 Barrio Alfonso </a:t>
            </a:r>
            <a:r>
              <a:rPr lang="es-ES" dirty="0" err="1">
                <a:latin typeface="Arial Nova" panose="020B0504020202020204" pitchFamily="34" charset="0"/>
              </a:rPr>
              <a:t>Lopez</a:t>
            </a:r>
            <a:endParaRPr lang="es-ES" dirty="0"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10/08/24 Barrio Caicedonia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17/08/24 Centro</a:t>
            </a:r>
          </a:p>
          <a:p>
            <a:pPr marL="0" indent="0">
              <a:buNone/>
            </a:pPr>
            <a:r>
              <a:rPr lang="es-ES" dirty="0">
                <a:latin typeface="Arial Nova" panose="020B0504020202020204" pitchFamily="34" charset="0"/>
              </a:rPr>
              <a:t>24/08/24 Barrio Cincuentenario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891676-E517-4832-9CBD-94F73AF4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86187" cy="16861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94CC9D2-7204-4590-8919-673C6C4A9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49" y="4647758"/>
            <a:ext cx="4424925" cy="224046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EE69AC7-C01C-42D4-AE1E-60D28D336573}"/>
              </a:ext>
            </a:extLst>
          </p:cNvPr>
          <p:cNvSpPr/>
          <p:nvPr/>
        </p:nvSpPr>
        <p:spPr>
          <a:xfrm>
            <a:off x="7560318" y="1416654"/>
            <a:ext cx="5009884" cy="4024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24/08/24 Barrio Gaitán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24/08/24 Barrio El Golfo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08/10/24 Barrio Luis Carlos Flores y Marín, pista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10/10/24 Barrio Ramírez Franco, Santa Elena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15/10/24 Barrio Uribe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17/10/24 Barrio La Soledad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22/10/24 Villa Marlen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24/10/24 Urbanización Poporo y Álamos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16/11/24 Álamos de Poporo Compartir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19/11/24 Barrio Goretti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21/11/24 Barrio El Carmen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21/11/24 Barrio Pueblo Nuevo Caseta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23/11/24  Barrio Villa Juliana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s-MX" sz="1500" dirty="0">
                <a:latin typeface="Arial Nova" panose="020B0504020202020204" pitchFamily="34" charset="0"/>
              </a:rPr>
              <a:t>29/11/24 Barrio La Soledad</a:t>
            </a:r>
            <a:endParaRPr lang="es-CO" sz="15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199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C683-CE2B-4B68-B81F-A9035CC5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914" y="451990"/>
            <a:ext cx="8652545" cy="993892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9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Jornadas de Salud Rurales: 19</a:t>
            </a:r>
            <a:br>
              <a:rPr lang="es-CO" dirty="0"/>
            </a:b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65554A-7835-4D39-8622-6CFFF00FC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715" y="2136338"/>
            <a:ext cx="3546946" cy="3600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12/04/24 Vereda Puerto Samaria</a:t>
            </a:r>
          </a:p>
          <a:p>
            <a:pPr marL="0" indent="0">
              <a:buNone/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07/06/24 Vereda La Ceiba</a:t>
            </a:r>
          </a:p>
          <a:p>
            <a:pPr marL="0" indent="0">
              <a:buNone/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14/06/24 Vereda Guatemala</a:t>
            </a:r>
          </a:p>
          <a:p>
            <a:pPr marL="0" indent="0">
              <a:buNone/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21/06/24 Vereda La Esmeralda</a:t>
            </a:r>
          </a:p>
          <a:p>
            <a:pPr marL="0" indent="0">
              <a:buNone/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05/07/24 Vereda Once Casas</a:t>
            </a:r>
          </a:p>
          <a:p>
            <a:pPr marL="0" indent="0">
              <a:buNone/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12/07/24 Vereda Esperanza</a:t>
            </a:r>
          </a:p>
          <a:p>
            <a:pPr marL="0" indent="0">
              <a:buNone/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27/07/24 Pueblo Tapao Coliseo</a:t>
            </a:r>
          </a:p>
          <a:p>
            <a:pPr marL="0" indent="0">
              <a:buNone/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02/08/24 Vereda Cantores</a:t>
            </a:r>
          </a:p>
          <a:p>
            <a:pPr marL="0" indent="0">
              <a:buNone/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09/08/24 Vereda Castillo</a:t>
            </a:r>
          </a:p>
          <a:p>
            <a:pPr marL="0" indent="0">
              <a:buNone/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16/08/24 Vereda Calle Larga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891676-E517-4832-9CBD-94F73AF49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86187" cy="16861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BAD93C6-7804-4118-B012-C2FB8E643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77" y="1572303"/>
            <a:ext cx="3924300" cy="360045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40C783A-D826-45F6-9294-7D15236F1A7A}"/>
              </a:ext>
            </a:extLst>
          </p:cNvPr>
          <p:cNvSpPr/>
          <p:nvPr/>
        </p:nvSpPr>
        <p:spPr>
          <a:xfrm>
            <a:off x="3923651" y="2160418"/>
            <a:ext cx="6096000" cy="34624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23/08/22 Vereda La Julia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20/09/24 Vereda Macho Negro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27/09/24 Vereda Castillo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07/11/24 Vereda San José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08/11/24 Vereda La Paloma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09/11/24 Baraya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13/11/24 Vereda El Cusco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15/11/24 Vereda La Frontera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27/11/24 Comité De Caficultores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MX" sz="1600" dirty="0">
                <a:latin typeface="Arial Nova" panose="020B0504020202020204" pitchFamily="34" charset="0"/>
                <a:cs typeface="Arial" panose="020B0604020202020204" pitchFamily="34" charset="0"/>
              </a:rPr>
              <a:t>Finca El Agrado</a:t>
            </a:r>
          </a:p>
        </p:txBody>
      </p:sp>
    </p:spTree>
    <p:extLst>
      <p:ext uri="{BB962C8B-B14F-4D97-AF65-F5344CB8AC3E}">
        <p14:creationId xmlns:p14="http://schemas.microsoft.com/office/powerpoint/2010/main" val="99576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81B6-92F8-5CDE-FD49-F7B8751AA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8D5F72C2-52CE-5054-D9EF-D3AA536FF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5091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12D10F94-656F-0BAF-408F-680D40B85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46" y="257328"/>
            <a:ext cx="2292295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19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21E1CE3-16FE-4E25-AF97-66DED99AF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486025" cy="27336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8148375-02EA-4839-AF82-CE7EA54A4BFE}"/>
              </a:ext>
            </a:extLst>
          </p:cNvPr>
          <p:cNvSpPr txBox="1"/>
          <p:nvPr/>
        </p:nvSpPr>
        <p:spPr>
          <a:xfrm>
            <a:off x="2857315" y="674400"/>
            <a:ext cx="724142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b="1" dirty="0">
                <a:latin typeface="Arial Nova" panose="020B0504020202020204" pitchFamily="34" charset="0"/>
              </a:rPr>
              <a:t>Educación derechos sexuales y reproductivos (DSR):</a:t>
            </a:r>
          </a:p>
          <a:p>
            <a:r>
              <a:rPr lang="es-CO" sz="2200" dirty="0">
                <a:latin typeface="Arial Nova" panose="020B0504020202020204" pitchFamily="34" charset="0"/>
              </a:rPr>
              <a:t>Campañas de promoción de DSR, equidad de género, prevención embarazo adolescente.</a:t>
            </a:r>
          </a:p>
          <a:p>
            <a:endParaRPr lang="es-CO" sz="2200" dirty="0">
              <a:latin typeface="Arial Nova" panose="020B0504020202020204" pitchFamily="34" charset="0"/>
            </a:endParaRPr>
          </a:p>
          <a:p>
            <a:r>
              <a:rPr lang="es-CO" sz="2200" b="1" dirty="0">
                <a:latin typeface="Arial Nova" panose="020B0504020202020204" pitchFamily="34" charset="0"/>
              </a:rPr>
              <a:t>Atención a victimas violencia: </a:t>
            </a:r>
          </a:p>
          <a:p>
            <a:r>
              <a:rPr lang="es-CO" sz="2200" dirty="0">
                <a:latin typeface="Arial Nova" panose="020B0504020202020204" pitchFamily="34" charset="0"/>
              </a:rPr>
              <a:t>Atención de </a:t>
            </a:r>
            <a:r>
              <a:rPr lang="es-CO" sz="2200" b="1" u="sng" dirty="0">
                <a:latin typeface="Arial Nova" panose="020B0504020202020204" pitchFamily="34" charset="0"/>
              </a:rPr>
              <a:t>137 </a:t>
            </a:r>
            <a:r>
              <a:rPr lang="es-CO" sz="2200" dirty="0">
                <a:latin typeface="Arial Nova" panose="020B0504020202020204" pitchFamily="34" charset="0"/>
              </a:rPr>
              <a:t>casos en urgencias</a:t>
            </a:r>
          </a:p>
          <a:p>
            <a:r>
              <a:rPr lang="es-CO" sz="2200" dirty="0">
                <a:latin typeface="Arial Nova" panose="020B0504020202020204" pitchFamily="34" charset="0"/>
              </a:rPr>
              <a:t>Violencia física: 78 casos (57%)</a:t>
            </a:r>
          </a:p>
          <a:p>
            <a:r>
              <a:rPr lang="es-CO" sz="2200" dirty="0">
                <a:latin typeface="Arial Nova" panose="020B0504020202020204" pitchFamily="34" charset="0"/>
              </a:rPr>
              <a:t>Violencia Psicológica: 13 casos (10%)</a:t>
            </a:r>
          </a:p>
          <a:p>
            <a:r>
              <a:rPr lang="es-CO" sz="2200" dirty="0">
                <a:latin typeface="Arial Nova" panose="020B0504020202020204" pitchFamily="34" charset="0"/>
              </a:rPr>
              <a:t>Negligencia y abandono: 18 casos (13%)</a:t>
            </a:r>
          </a:p>
          <a:p>
            <a:r>
              <a:rPr lang="es-CO" sz="2200" dirty="0">
                <a:latin typeface="Arial Nova" panose="020B0504020202020204" pitchFamily="34" charset="0"/>
              </a:rPr>
              <a:t>Diferentes tipos violencia sexual: 28 casos (20%)</a:t>
            </a:r>
          </a:p>
          <a:p>
            <a:endParaRPr lang="es-CO" sz="2200" dirty="0">
              <a:solidFill>
                <a:srgbClr val="FF0000"/>
              </a:solidFill>
              <a:latin typeface="Arial Nova" panose="020B0504020202020204" pitchFamily="34" charset="0"/>
            </a:endParaRPr>
          </a:p>
          <a:p>
            <a:r>
              <a:rPr lang="es-CO" sz="2200" b="1" dirty="0">
                <a:latin typeface="Arial Nova" panose="020B0504020202020204" pitchFamily="34" charset="0"/>
              </a:rPr>
              <a:t>Proporción de Mujeres que laboran en la entidad: </a:t>
            </a:r>
          </a:p>
          <a:p>
            <a:r>
              <a:rPr lang="es-CO" sz="2200" dirty="0">
                <a:latin typeface="Arial Nova" panose="020B0504020202020204" pitchFamily="34" charset="0"/>
              </a:rPr>
              <a:t>98 de 147 colaboradores (67%)</a:t>
            </a:r>
          </a:p>
          <a:p>
            <a:r>
              <a:rPr lang="es-CO" sz="2200" dirty="0">
                <a:latin typeface="Arial Nova" panose="020B0504020202020204" pitchFamily="34" charset="0"/>
              </a:rPr>
              <a:t>Cargos de Libre Nombramiento y Remoción: 2 (Mujeres)</a:t>
            </a:r>
          </a:p>
        </p:txBody>
      </p:sp>
    </p:spTree>
    <p:extLst>
      <p:ext uri="{BB962C8B-B14F-4D97-AF65-F5344CB8AC3E}">
        <p14:creationId xmlns:p14="http://schemas.microsoft.com/office/powerpoint/2010/main" val="3435483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AB2C05-76E1-4447-8AA0-1916C9EF6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65695" cy="23656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9664CC9-9251-490B-876C-8240CD317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0541" y="1729636"/>
            <a:ext cx="10031505" cy="4456011"/>
          </a:xfrm>
        </p:spPr>
        <p:txBody>
          <a:bodyPr>
            <a:normAutofit/>
          </a:bodyPr>
          <a:lstStyle/>
          <a:p>
            <a:endParaRPr lang="es-CO" dirty="0"/>
          </a:p>
          <a:p>
            <a:endParaRPr lang="es-CO" dirty="0"/>
          </a:p>
          <a:p>
            <a:pPr marL="0" indent="0" algn="ctr">
              <a:buNone/>
            </a:pPr>
            <a:r>
              <a:rPr lang="es-CO" sz="3600" b="1" dirty="0">
                <a:latin typeface="Arial Nova" panose="020B0504020202020204" pitchFamily="34" charset="0"/>
              </a:rPr>
              <a:t>147 Colaboradores de la entidad con </a:t>
            </a:r>
            <a:r>
              <a:rPr lang="es-ES" sz="3600" b="1" dirty="0">
                <a:latin typeface="Arial Nova" panose="020B0504020202020204" pitchFamily="34" charset="0"/>
              </a:rPr>
              <a:t>Pagos oportunos</a:t>
            </a:r>
          </a:p>
          <a:p>
            <a:pPr marL="0" indent="0">
              <a:buNone/>
            </a:pPr>
            <a:endParaRPr lang="es-ES" sz="3600" b="1" dirty="0">
              <a:latin typeface="Arial Nova" panose="020B0504020202020204" pitchFamily="34" charset="0"/>
            </a:endParaRPr>
          </a:p>
          <a:p>
            <a:pPr marL="0" indent="0" algn="ctr">
              <a:buNone/>
            </a:pPr>
            <a:r>
              <a:rPr lang="es-ES" sz="3600" b="1" dirty="0">
                <a:latin typeface="Arial Nova" panose="020B0504020202020204" pitchFamily="34" charset="0"/>
              </a:rPr>
              <a:t> Cero deudas con el personal</a:t>
            </a:r>
            <a:endParaRPr lang="es-CO" sz="3600" b="1" dirty="0"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es-CO" sz="3600" dirty="0">
                <a:latin typeface="Arial Nova" panose="020B05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3272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9669CD-A651-4888-9EDD-3B16C909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65695" cy="236569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5FC683-CE2B-4B68-B81F-A9035CC5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039" y="368701"/>
            <a:ext cx="563431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Protocolo de Atención </a:t>
            </a:r>
            <a:br>
              <a:rPr lang="es-ES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</a:b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Diferencial y Preferencial</a:t>
            </a:r>
            <a:endParaRPr lang="es-CO" b="1" dirty="0">
              <a:solidFill>
                <a:schemeClr val="accent6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8DFB085-60DB-E6B6-1020-A17194C73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299" y="2528737"/>
            <a:ext cx="5157787" cy="481632"/>
          </a:xfrm>
        </p:spPr>
        <p:txBody>
          <a:bodyPr/>
          <a:lstStyle/>
          <a:p>
            <a:pPr algn="ctr"/>
            <a:r>
              <a:rPr lang="es-CO" dirty="0">
                <a:solidFill>
                  <a:schemeClr val="accent6">
                    <a:lumMod val="75000"/>
                  </a:schemeClr>
                </a:solidFill>
                <a:latin typeface="Arial Nova" panose="020B0504020202020204" pitchFamily="34" charset="0"/>
              </a:rPr>
              <a:t>Atención Preferencial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75EE402D-45AD-3C2F-0308-0FD5504DF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846" y="3173412"/>
            <a:ext cx="4421126" cy="3684588"/>
          </a:xfrm>
        </p:spPr>
        <p:txBody>
          <a:bodyPr>
            <a:normAutofit/>
          </a:bodyPr>
          <a:lstStyle/>
          <a:p>
            <a:r>
              <a:rPr lang="es-ES" sz="14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Niños, niñas, adolescentes, </a:t>
            </a:r>
          </a:p>
          <a:p>
            <a:r>
              <a:rPr lang="es-ES" sz="14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Adultos mayores </a:t>
            </a:r>
          </a:p>
          <a:p>
            <a:r>
              <a:rPr lang="es-ES" sz="14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Embarazadas </a:t>
            </a:r>
          </a:p>
          <a:p>
            <a:r>
              <a:rPr lang="es-ES" sz="1400" dirty="0">
                <a:latin typeface="Arial Nova" panose="020B0504020202020204" pitchFamily="34" charset="0"/>
                <a:ea typeface="Times New Roman" panose="02020603050405020304" pitchFamily="18" charset="0"/>
              </a:rPr>
              <a:t>P</a:t>
            </a:r>
            <a:r>
              <a:rPr lang="es-ES" sz="14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ersonas con algún tipo de discapacidad</a:t>
            </a:r>
          </a:p>
          <a:p>
            <a:r>
              <a:rPr lang="es-ES" sz="14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Población privada de la libertad</a:t>
            </a:r>
          </a:p>
          <a:p>
            <a:r>
              <a:rPr lang="es-ES" sz="14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Pacientes con trastornos mentales</a:t>
            </a:r>
          </a:p>
          <a:p>
            <a:r>
              <a:rPr lang="es-ES" sz="14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Víctimas de la violencia</a:t>
            </a:r>
          </a:p>
          <a:p>
            <a:r>
              <a:rPr lang="es-ES" sz="14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Población desplazada</a:t>
            </a:r>
          </a:p>
          <a:p>
            <a:r>
              <a:rPr lang="es-ES" sz="1400" dirty="0">
                <a:latin typeface="Arial Nova" panose="020B0504020202020204" pitchFamily="34" charset="0"/>
                <a:ea typeface="Times New Roman" panose="02020603050405020304" pitchFamily="18" charset="0"/>
              </a:rPr>
              <a:t>V</a:t>
            </a:r>
            <a:r>
              <a:rPr lang="es-ES" sz="14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íctimas del conflicto armado</a:t>
            </a:r>
          </a:p>
          <a:p>
            <a:r>
              <a:rPr lang="es-ES" sz="1400" dirty="0">
                <a:latin typeface="Arial Nova" panose="020B0504020202020204" pitchFamily="34" charset="0"/>
                <a:ea typeface="Times New Roman" panose="02020603050405020304" pitchFamily="18" charset="0"/>
              </a:rPr>
              <a:t>P</a:t>
            </a:r>
            <a:r>
              <a:rPr lang="es-ES" sz="14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ersonas que sufren de enfermedades huérfanas </a:t>
            </a:r>
          </a:p>
          <a:p>
            <a:r>
              <a:rPr lang="es-ES" sz="1400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Pacientes de alto costo</a:t>
            </a:r>
            <a:endParaRPr lang="es-CO" sz="1400" dirty="0">
              <a:latin typeface="Arial Nova" panose="020B0504020202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9F714EF-6F24-0854-C6A7-987179D84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1" y="2474883"/>
            <a:ext cx="5183188" cy="585497"/>
          </a:xfrm>
        </p:spPr>
        <p:txBody>
          <a:bodyPr/>
          <a:lstStyle/>
          <a:p>
            <a:pPr algn="ctr"/>
            <a:r>
              <a:rPr lang="es-CO" dirty="0">
                <a:solidFill>
                  <a:schemeClr val="accent6">
                    <a:lumMod val="75000"/>
                  </a:schemeClr>
                </a:solidFill>
                <a:latin typeface="Arial Nova" panose="020B0504020202020204" pitchFamily="34" charset="0"/>
              </a:rPr>
              <a:t>Atención Diferencial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90F23585-FD06-D501-211F-3962EFEC8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73412"/>
            <a:ext cx="5183188" cy="3229082"/>
          </a:xfrm>
        </p:spPr>
        <p:txBody>
          <a:bodyPr>
            <a:noAutofit/>
          </a:bodyPr>
          <a:lstStyle/>
          <a:p>
            <a:r>
              <a:rPr lang="es-ES" sz="1400" dirty="0">
                <a:latin typeface="Arial Nova" panose="020B0504020202020204" pitchFamily="34" charset="0"/>
              </a:rPr>
              <a:t>Niños, niñas, adolescentes</a:t>
            </a:r>
          </a:p>
          <a:p>
            <a:r>
              <a:rPr lang="es-ES" sz="1400" dirty="0">
                <a:latin typeface="Arial Nova" panose="020B0504020202020204" pitchFamily="34" charset="0"/>
              </a:rPr>
              <a:t>Mujeres</a:t>
            </a:r>
          </a:p>
          <a:p>
            <a:r>
              <a:rPr lang="es-ES" sz="1400" dirty="0">
                <a:latin typeface="Arial Nova" panose="020B0504020202020204" pitchFamily="34" charset="0"/>
              </a:rPr>
              <a:t>Adultos mayores</a:t>
            </a:r>
          </a:p>
          <a:p>
            <a:r>
              <a:rPr lang="es-ES" sz="1400" dirty="0">
                <a:latin typeface="Arial Nova" panose="020B0504020202020204" pitchFamily="34" charset="0"/>
              </a:rPr>
              <a:t>Personas con discapacidad</a:t>
            </a:r>
          </a:p>
          <a:p>
            <a:r>
              <a:rPr lang="es-ES" sz="1400" dirty="0">
                <a:latin typeface="Arial Nova" panose="020B0504020202020204" pitchFamily="34" charset="0"/>
              </a:rPr>
              <a:t>Indígenas</a:t>
            </a:r>
          </a:p>
          <a:p>
            <a:r>
              <a:rPr lang="es-ES" sz="1400" dirty="0">
                <a:latin typeface="Arial Nova" panose="020B0504020202020204" pitchFamily="34" charset="0"/>
              </a:rPr>
              <a:t>Afrocolombianos, Raizales y Palenqueros</a:t>
            </a:r>
          </a:p>
          <a:p>
            <a:r>
              <a:rPr lang="es-ES" sz="1400" dirty="0">
                <a:latin typeface="Arial Nova" panose="020B0504020202020204" pitchFamily="34" charset="0"/>
              </a:rPr>
              <a:t>Población </a:t>
            </a:r>
            <a:r>
              <a:rPr lang="es-ES" sz="1400" dirty="0" err="1">
                <a:latin typeface="Arial Nova" panose="020B0504020202020204" pitchFamily="34" charset="0"/>
              </a:rPr>
              <a:t>Rrom</a:t>
            </a:r>
            <a:endParaRPr lang="es-ES" sz="1400" dirty="0">
              <a:latin typeface="Arial Nova" panose="020B0504020202020204" pitchFamily="34" charset="0"/>
            </a:endParaRPr>
          </a:p>
          <a:p>
            <a:r>
              <a:rPr lang="es-ES" sz="1400" dirty="0">
                <a:latin typeface="Arial Nova" panose="020B0504020202020204" pitchFamily="34" charset="0"/>
              </a:rPr>
              <a:t>Población LGTBIQ+ (OSIGD)</a:t>
            </a:r>
          </a:p>
          <a:p>
            <a:r>
              <a:rPr lang="es-ES" sz="1400" dirty="0">
                <a:latin typeface="Arial Nova" panose="020B0504020202020204" pitchFamily="34" charset="0"/>
              </a:rPr>
              <a:t>Población víctima del conflicto armado</a:t>
            </a:r>
          </a:p>
          <a:p>
            <a:r>
              <a:rPr lang="es-ES" sz="1400" dirty="0">
                <a:latin typeface="Arial Nova" panose="020B0504020202020204" pitchFamily="34" charset="0"/>
              </a:rPr>
              <a:t>Población migrante extranjera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E5B6B3-E984-4103-86B2-644F12DFCE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53" t="20316" r="18571"/>
          <a:stretch/>
        </p:blipFill>
        <p:spPr>
          <a:xfrm>
            <a:off x="8346140" y="0"/>
            <a:ext cx="3845860" cy="221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43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922465-0653-4295-A0BA-25F2ECC1A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65696" cy="2365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253FC9-36E6-4906-964F-97A29E1D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956" y="5552496"/>
            <a:ext cx="2286198" cy="853514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21C8A68-8741-4C5E-F41E-6E7C1A3884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03860"/>
              </p:ext>
            </p:extLst>
          </p:nvPr>
        </p:nvGraphicFramePr>
        <p:xfrm>
          <a:off x="1767305" y="719666"/>
          <a:ext cx="8664073" cy="5861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75686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25871E-DC14-45D8-9AA0-2942F013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Espacios de Participación Ciudadana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B326524-6D62-4F96-B8CE-22D83BED5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3623" y="5722118"/>
            <a:ext cx="2286198" cy="8535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2E96B87-DC8A-425E-A413-49790A3D34B4}"/>
              </a:ext>
            </a:extLst>
          </p:cNvPr>
          <p:cNvSpPr txBox="1"/>
          <p:nvPr/>
        </p:nvSpPr>
        <p:spPr>
          <a:xfrm>
            <a:off x="2111229" y="5268736"/>
            <a:ext cx="3984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latin typeface="Arial Nova" panose="020B0504020202020204" pitchFamily="34" charset="0"/>
              </a:rPr>
              <a:t>SIAU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latin typeface="Arial Nova" panose="020B0504020202020204" pitchFamily="34" charset="0"/>
              </a:rPr>
              <a:t>Asociación de Usuarios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latin typeface="Arial Nova" panose="020B0504020202020204" pitchFamily="34" charset="0"/>
              </a:rPr>
              <a:t>Comité de Ética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>
                <a:latin typeface="Arial Nova" panose="020B0504020202020204" pitchFamily="34" charset="0"/>
              </a:rPr>
              <a:t>Junta Directiva</a:t>
            </a:r>
          </a:p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85F170-A2F5-ACFC-8248-85C4E1674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499" y="4117055"/>
            <a:ext cx="3781057" cy="23758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43B133-DE19-08CD-42B3-79A7E9C9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465" y="1544133"/>
            <a:ext cx="3635340" cy="23936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EE1DBA4-DB91-C511-1E1F-2EEA89B0B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93" y="1638926"/>
            <a:ext cx="4766592" cy="35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80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25871E-DC14-45D8-9AA0-2942F013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Política de Participación Social en Salud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B326524-6D62-4F96-B8CE-22D83BED5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3624" y="5639361"/>
            <a:ext cx="2286198" cy="8535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EB710B3-5DF3-4ABB-A970-E2BF9D1B2208}"/>
              </a:ext>
            </a:extLst>
          </p:cNvPr>
          <p:cNvSpPr txBox="1"/>
          <p:nvPr/>
        </p:nvSpPr>
        <p:spPr>
          <a:xfrm>
            <a:off x="838200" y="4952043"/>
            <a:ext cx="46139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/>
              <a:t>Participación de la gerencia en COPACO 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/>
              <a:t>CTSSS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/>
              <a:t>Espacio de dialogo Subsecretaría de Salud, Concejo Municipal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/>
              <a:t>Capacitaciones al Personal y Asociación de usuarios</a:t>
            </a:r>
          </a:p>
          <a:p>
            <a:r>
              <a:rPr lang="es-CO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207EC2-22D0-273E-C3DF-A5897333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143" y="1632439"/>
            <a:ext cx="4128333" cy="26000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C1EFB2-7ECC-3348-E679-1EBD022CB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060" y="4456635"/>
            <a:ext cx="3871296" cy="20362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904B20-F16A-5F1D-2B14-EC7AF5B6D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1552743"/>
            <a:ext cx="4274258" cy="320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78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2C5A68-7D7D-44BC-9129-841C0814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Dificultades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6D3049-B0A3-4456-98B2-CC7C92725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675"/>
            <a:ext cx="10515600" cy="4423664"/>
          </a:xfrm>
        </p:spPr>
        <p:txBody>
          <a:bodyPr>
            <a:normAutofit/>
          </a:bodyPr>
          <a:lstStyle/>
          <a:p>
            <a:pPr algn="just"/>
            <a:r>
              <a:rPr lang="es-CO" sz="3600" dirty="0">
                <a:latin typeface="Arial Nova" panose="020B0504020202020204" pitchFamily="34" charset="0"/>
              </a:rPr>
              <a:t>Afectación de la liquidez</a:t>
            </a:r>
          </a:p>
          <a:p>
            <a:pPr algn="just"/>
            <a:r>
              <a:rPr lang="es-CO" sz="3600" dirty="0">
                <a:latin typeface="Arial Nova" panose="020B0504020202020204" pitchFamily="34" charset="0"/>
              </a:rPr>
              <a:t>Alta inasistencia de pacientes a citas médicas u odontológicas</a:t>
            </a:r>
          </a:p>
          <a:p>
            <a:pPr algn="just"/>
            <a:r>
              <a:rPr lang="es-CO" sz="3600" dirty="0">
                <a:latin typeface="Arial Nova" panose="020B0504020202020204" pitchFamily="34" charset="0"/>
              </a:rPr>
              <a:t>Trato inadecuado de algunos usuarios al personal de salud</a:t>
            </a: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A25481-4DB5-4BE2-BD3E-E42EFB54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84" y="302514"/>
            <a:ext cx="228619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54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2C5A68-7D7D-44BC-9129-841C0814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Retos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6D3049-B0A3-4456-98B2-CC7C92725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18" y="1690688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CO" dirty="0">
                <a:latin typeface="Arial Nova" panose="020B0504020202020204" pitchFamily="34" charset="0"/>
              </a:rPr>
              <a:t>Conservar el equilibrio financiero y la calidad de la atención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O" dirty="0">
                <a:latin typeface="Arial Nova" panose="020B0504020202020204" pitchFamily="34" charset="0"/>
              </a:rPr>
              <a:t>Alcanzar impacto en la salud con los Equipos Básicos de Salud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O" dirty="0">
                <a:latin typeface="Arial Nova" panose="020B0504020202020204" pitchFamily="34" charset="0"/>
              </a:rPr>
              <a:t>Cumplimiento metas de programas de promoción y  mantenimiento de la salud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O" dirty="0">
                <a:latin typeface="Arial Nova" panose="020B0504020202020204" pitchFamily="34" charset="0"/>
              </a:rPr>
              <a:t>Inversiones en infraestructura y renovación tecnológica a través de proyectos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O" dirty="0">
                <a:latin typeface="Arial Nova" panose="020B0504020202020204" pitchFamily="34" charset="0"/>
              </a:rPr>
              <a:t>Humanización de la Atención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>
                <a:latin typeface="Arial Nova" panose="020B0504020202020204" pitchFamily="34" charset="0"/>
              </a:rPr>
              <a:t>Educación a usuarios sobre uso adecuado de servicios, adherencia a programas, cumplimiento de citas o cancelación </a:t>
            </a:r>
            <a:endParaRPr lang="es-CO" dirty="0">
              <a:latin typeface="Arial Nova" panose="020B05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A25481-4DB5-4BE2-BD3E-E42EFB54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08" y="199232"/>
            <a:ext cx="228619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68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E4D3CF0-E290-4E32-8BD9-4B754E170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70" y="393267"/>
            <a:ext cx="2286198" cy="85351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E54F8F-E6C2-9C96-1C37-633895A43B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1393962"/>
              </p:ext>
            </p:extLst>
          </p:nvPr>
        </p:nvGraphicFramePr>
        <p:xfrm>
          <a:off x="1598706" y="756094"/>
          <a:ext cx="9218706" cy="610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FE55C22-307C-57FA-1D72-4AFA9AF38306}"/>
              </a:ext>
            </a:extLst>
          </p:cNvPr>
          <p:cNvSpPr txBox="1"/>
          <p:nvPr/>
        </p:nvSpPr>
        <p:spPr>
          <a:xfrm>
            <a:off x="4814697" y="2529774"/>
            <a:ext cx="31594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Arial Nova" panose="020B0504020202020204" pitchFamily="34" charset="0"/>
              </a:rPr>
              <a:t>Pagina web: PQRS: </a:t>
            </a:r>
            <a:r>
              <a:rPr lang="es-ES" sz="1600" dirty="0">
                <a:latin typeface="Arial Nova" panose="020B0504020202020204" pitchFamily="34" charset="0"/>
              </a:rPr>
              <a:t>https://www.esemontenegro.gov.co/pqrs/</a:t>
            </a:r>
          </a:p>
          <a:p>
            <a:endParaRPr lang="es-CO" sz="1600" b="0" i="0" dirty="0">
              <a:effectLst/>
              <a:latin typeface="Arial Nova" panose="020B0504020202020204" pitchFamily="34" charset="0"/>
            </a:endParaRPr>
          </a:p>
          <a:p>
            <a:r>
              <a:rPr lang="es-CO" sz="1600" b="0" i="0" dirty="0">
                <a:effectLst/>
                <a:latin typeface="Arial Nova" panose="020B0504020202020204" pitchFamily="34" charset="0"/>
              </a:rPr>
              <a:t>hospital@esemontenegro.gov.co</a:t>
            </a:r>
          </a:p>
          <a:p>
            <a:endParaRPr lang="es-ES" sz="1600" dirty="0">
              <a:latin typeface="Arial Nova" panose="020B0504020202020204" pitchFamily="34" charset="0"/>
            </a:endParaRPr>
          </a:p>
          <a:p>
            <a:r>
              <a:rPr lang="es-ES" sz="1600" dirty="0">
                <a:latin typeface="Arial Nova" panose="020B0504020202020204" pitchFamily="34" charset="0"/>
              </a:rPr>
              <a:t>Asignación de citas sin salir de casa: asignacioncitashrqvmontenegro@gmail.com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7F13B6F-C7D5-42E6-19AD-7155963A2551}"/>
              </a:ext>
            </a:extLst>
          </p:cNvPr>
          <p:cNvSpPr txBox="1"/>
          <p:nvPr/>
        </p:nvSpPr>
        <p:spPr>
          <a:xfrm>
            <a:off x="8813800" y="1645649"/>
            <a:ext cx="20036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/>
          </a:p>
          <a:p>
            <a:r>
              <a:rPr lang="es-ES" b="1" dirty="0"/>
              <a:t>SIAU</a:t>
            </a:r>
          </a:p>
          <a:p>
            <a:r>
              <a:rPr lang="es-ES" dirty="0"/>
              <a:t>Teléfono: +57 (6) 7535102 extensión 105</a:t>
            </a:r>
          </a:p>
          <a:p>
            <a:r>
              <a:rPr lang="es-ES" dirty="0"/>
              <a:t>Celular: 3117703921</a:t>
            </a:r>
          </a:p>
          <a:p>
            <a:endParaRPr lang="es-ES" dirty="0"/>
          </a:p>
          <a:p>
            <a:br>
              <a:rPr lang="es-ES" dirty="0"/>
            </a:br>
            <a:r>
              <a:rPr lang="es-ES" b="1" dirty="0"/>
              <a:t>Recepción: </a:t>
            </a:r>
          </a:p>
          <a:p>
            <a:r>
              <a:rPr lang="es-ES" dirty="0"/>
              <a:t>753 50 00 </a:t>
            </a:r>
          </a:p>
          <a:p>
            <a:r>
              <a:rPr lang="es-ES" dirty="0"/>
              <a:t>753 66 66.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C009B9EB-8662-DA2E-A1D0-DE898BDAD731}"/>
              </a:ext>
            </a:extLst>
          </p:cNvPr>
          <p:cNvSpPr txBox="1">
            <a:spLocks/>
          </p:cNvSpPr>
          <p:nvPr/>
        </p:nvSpPr>
        <p:spPr>
          <a:xfrm>
            <a:off x="2690159" y="299074"/>
            <a:ext cx="8382000" cy="1058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Canales de Atención</a:t>
            </a:r>
          </a:p>
        </p:txBody>
      </p:sp>
    </p:spTree>
    <p:extLst>
      <p:ext uri="{BB962C8B-B14F-4D97-AF65-F5344CB8AC3E}">
        <p14:creationId xmlns:p14="http://schemas.microsoft.com/office/powerpoint/2010/main" val="2619897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02EACD38-9C3D-9F0C-C080-962B6CAB5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62475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1"/>
                </a:solidFill>
                <a:latin typeface="Abadi" panose="020B0604020104020204" pitchFamily="34" charset="0"/>
              </a:rPr>
              <a:t>LEIDY DIANA HERRERA MORA</a:t>
            </a:r>
          </a:p>
          <a:p>
            <a:pPr algn="ctr"/>
            <a:r>
              <a:rPr lang="es-CO" sz="3200" dirty="0">
                <a:solidFill>
                  <a:schemeClr val="tx1"/>
                </a:solidFill>
                <a:latin typeface="Abadi" panose="020B0604020104020204" pitchFamily="34" charset="0"/>
              </a:rPr>
              <a:t>Gerente</a:t>
            </a:r>
            <a:endParaRPr lang="es-CO" sz="36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27F4A2-01B1-4724-2A58-4021CCCDA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992" y="1882588"/>
            <a:ext cx="13471984" cy="24339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D742A8-C0F6-53AE-A9CF-964477D0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70" y="393267"/>
            <a:ext cx="228619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64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E2605E-D3F1-4297-A811-1C6288C4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Plan de Desarrollo Institucional</a:t>
            </a:r>
            <a:b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</a:br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2024-2028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4DE7E9-58DA-49B1-A410-1C25C6EE9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96" y="1928837"/>
            <a:ext cx="68293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200" b="1" dirty="0">
                <a:latin typeface="Arial Nova" panose="020B0504020202020204" pitchFamily="34" charset="0"/>
              </a:rPr>
              <a:t>Objetivos: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200" dirty="0">
                <a:latin typeface="Arial Nova" panose="020B0504020202020204" pitchFamily="34" charset="0"/>
              </a:rPr>
              <a:t>Promover el desarrollo integral del talento humano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200" dirty="0">
                <a:latin typeface="Arial Nova" panose="020B0504020202020204" pitchFamily="34" charset="0"/>
              </a:rPr>
              <a:t>Mejorar la calidad de los servicios de salud, brindando una atención integral.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200" dirty="0">
                <a:latin typeface="Arial Nova" panose="020B0504020202020204" pitchFamily="34" charset="0"/>
              </a:rPr>
              <a:t>Administrar los recursos financieros con transparencia y eficiencia.</a:t>
            </a:r>
          </a:p>
          <a:p>
            <a:pPr marL="0" indent="0">
              <a:buNone/>
            </a:pPr>
            <a:endParaRPr lang="es-CO" sz="2200" dirty="0"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es-CO" sz="2200" dirty="0">
                <a:latin typeface="Arial Nova" panose="020B0504020202020204" pitchFamily="34" charset="0"/>
              </a:rPr>
              <a:t>Cumplimiento vigencia 2024: 97% </a:t>
            </a:r>
          </a:p>
          <a:p>
            <a:pPr marL="0" indent="0">
              <a:buNone/>
            </a:pPr>
            <a:r>
              <a:rPr lang="es-CO" sz="2200" dirty="0">
                <a:latin typeface="Arial Nova" panose="020B0504020202020204" pitchFamily="34" charset="0"/>
              </a:rPr>
              <a:t>Se cumplieron 32 metas de las 33 programadas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FF193A-2850-4156-8DD3-B89BFCC8F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624" y="5535718"/>
            <a:ext cx="2286198" cy="8535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7DE51B1-64A6-481D-BB4F-442DA0B94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84" y="2295647"/>
            <a:ext cx="4677038" cy="26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26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D8B13D-A7CA-4635-AB62-EAAB5CD53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44" y="477485"/>
            <a:ext cx="11565245" cy="853514"/>
          </a:xfrm>
        </p:spPr>
        <p:txBody>
          <a:bodyPr>
            <a:noAutofit/>
          </a:bodyPr>
          <a:lstStyle/>
          <a:p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1. Acciones para el desarrollo integral del talento humano</a:t>
            </a:r>
            <a:endParaRPr lang="es-CO" sz="3600" b="1" dirty="0">
              <a:solidFill>
                <a:schemeClr val="accent6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CB1259-5E11-4FAA-92B8-6A481CB55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507" y="1708180"/>
            <a:ext cx="10623728" cy="4351338"/>
          </a:xfrm>
        </p:spPr>
        <p:txBody>
          <a:bodyPr/>
          <a:lstStyle/>
          <a:p>
            <a:r>
              <a:rPr lang="es-CO" dirty="0"/>
              <a:t>Programas de capacitación, bienestar social, estímulos e incentivos.</a:t>
            </a:r>
          </a:p>
          <a:p>
            <a:r>
              <a:rPr lang="es-CO" dirty="0"/>
              <a:t>Programas de inducción y reinducción</a:t>
            </a:r>
          </a:p>
          <a:p>
            <a:r>
              <a:rPr lang="es-CO" dirty="0"/>
              <a:t>Mejoramiento de la Seguridad y Salud de los trabajadores: SGSST: </a:t>
            </a:r>
          </a:p>
          <a:p>
            <a:pPr marL="0" indent="0">
              <a:buNone/>
            </a:pPr>
            <a:r>
              <a:rPr lang="es-CO" dirty="0"/>
              <a:t>   </a:t>
            </a:r>
            <a:r>
              <a:rPr lang="es-CO" b="1" dirty="0"/>
              <a:t>97% de Cumplimiento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F56F7A-E69D-4B12-9E93-B0903C41F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1072"/>
            <a:ext cx="7701094" cy="27269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AAFBA9-72AF-4EC8-817F-F21313ADA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791" y="5632761"/>
            <a:ext cx="228619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38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04711-1140-4D32-AD7A-4D73AE41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32" y="306403"/>
            <a:ext cx="10515600" cy="1035836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2. Mejoramiento de la calidad </a:t>
            </a:r>
            <a:br>
              <a:rPr lang="es-ES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</a:b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de los servicios de salud</a:t>
            </a:r>
            <a:endParaRPr lang="es-CO" b="1" dirty="0">
              <a:solidFill>
                <a:schemeClr val="accent6">
                  <a:lumMod val="7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C91C1E-48CF-4BFD-AC0E-53D0DE733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191" y="5804165"/>
            <a:ext cx="2286198" cy="853514"/>
          </a:xfrm>
          <a:prstGeom prst="rect">
            <a:avLst/>
          </a:prstGeom>
        </p:spPr>
      </p:pic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E98C2F50-8445-4970-AB86-5909752195D4}"/>
              </a:ext>
            </a:extLst>
          </p:cNvPr>
          <p:cNvGraphicFramePr>
            <a:graphicFrameLocks/>
          </p:cNvGraphicFramePr>
          <p:nvPr/>
        </p:nvGraphicFramePr>
        <p:xfrm>
          <a:off x="679102" y="1759851"/>
          <a:ext cx="10833795" cy="38744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56735">
                  <a:extLst>
                    <a:ext uri="{9D8B030D-6E8A-4147-A177-3AD203B41FA5}">
                      <a16:colId xmlns:a16="http://schemas.microsoft.com/office/drawing/2014/main" val="3234219701"/>
                    </a:ext>
                  </a:extLst>
                </a:gridCol>
                <a:gridCol w="1964394">
                  <a:extLst>
                    <a:ext uri="{9D8B030D-6E8A-4147-A177-3AD203B41FA5}">
                      <a16:colId xmlns:a16="http://schemas.microsoft.com/office/drawing/2014/main" val="1351805297"/>
                    </a:ext>
                  </a:extLst>
                </a:gridCol>
                <a:gridCol w="1912666">
                  <a:extLst>
                    <a:ext uri="{9D8B030D-6E8A-4147-A177-3AD203B41FA5}">
                      <a16:colId xmlns:a16="http://schemas.microsoft.com/office/drawing/2014/main" val="4118852517"/>
                    </a:ext>
                  </a:extLst>
                </a:gridCol>
              </a:tblGrid>
              <a:tr h="442685"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Indicador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Estándar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Resultado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extLst>
                  <a:ext uri="{0D108BD9-81ED-4DB2-BD59-A6C34878D82A}">
                    <a16:rowId xmlns:a16="http://schemas.microsoft.com/office/drawing/2014/main" val="1481491667"/>
                  </a:ext>
                </a:extLst>
              </a:tr>
              <a:tr h="533940">
                <a:tc>
                  <a:txBody>
                    <a:bodyPr/>
                    <a:lstStyle/>
                    <a:p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Oportunidad en citas de medicina general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3 días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1,12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extLst>
                  <a:ext uri="{0D108BD9-81ED-4DB2-BD59-A6C34878D82A}">
                    <a16:rowId xmlns:a16="http://schemas.microsoft.com/office/drawing/2014/main" val="719551012"/>
                  </a:ext>
                </a:extLst>
              </a:tr>
              <a:tr h="541255">
                <a:tc>
                  <a:txBody>
                    <a:bodyPr/>
                    <a:lstStyle/>
                    <a:p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Oportunidad en citas de odontología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3 días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1,25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extLst>
                  <a:ext uri="{0D108BD9-81ED-4DB2-BD59-A6C34878D82A}">
                    <a16:rowId xmlns:a16="http://schemas.microsoft.com/office/drawing/2014/main" val="2037140461"/>
                  </a:ext>
                </a:extLst>
              </a:tr>
              <a:tr h="587108">
                <a:tc>
                  <a:txBody>
                    <a:bodyPr/>
                    <a:lstStyle/>
                    <a:p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Tiempo de espera atención triage II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30 minutos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16 minutos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extLst>
                  <a:ext uri="{0D108BD9-81ED-4DB2-BD59-A6C34878D82A}">
                    <a16:rowId xmlns:a16="http://schemas.microsoft.com/office/drawing/2014/main" val="1354532122"/>
                  </a:ext>
                </a:extLst>
              </a:tr>
              <a:tr h="581278">
                <a:tc>
                  <a:txBody>
                    <a:bodyPr/>
                    <a:lstStyle/>
                    <a:p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Oportunidad en reporte de laboratorios de urgencia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90 minutos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67 minutos</a:t>
                      </a:r>
                      <a:endParaRPr lang="es-CO" sz="2200" dirty="0"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44000" anchor="ctr"/>
                </a:tc>
                <a:extLst>
                  <a:ext uri="{0D108BD9-81ED-4DB2-BD59-A6C34878D82A}">
                    <a16:rowId xmlns:a16="http://schemas.microsoft.com/office/drawing/2014/main" val="390056511"/>
                  </a:ext>
                </a:extLst>
              </a:tr>
              <a:tr h="581278">
                <a:tc>
                  <a:txBody>
                    <a:bodyPr/>
                    <a:lstStyle/>
                    <a:p>
                      <a:r>
                        <a:rPr lang="es-CO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Satisfacción global usuarios</a:t>
                      </a: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180000" marR="144000" anchor="ctr"/>
                </a:tc>
                <a:extLst>
                  <a:ext uri="{0D108BD9-81ED-4DB2-BD59-A6C34878D82A}">
                    <a16:rowId xmlns:a16="http://schemas.microsoft.com/office/drawing/2014/main" val="1564714488"/>
                  </a:ext>
                </a:extLst>
              </a:tr>
              <a:tr h="606923">
                <a:tc>
                  <a:txBody>
                    <a:bodyPr/>
                    <a:lstStyle/>
                    <a:p>
                      <a:r>
                        <a:rPr lang="es-CO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Cumplimiento del Programa de Auditoria de Calidad</a:t>
                      </a: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180000" marR="14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200" dirty="0"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180000" marR="144000" anchor="ctr"/>
                </a:tc>
                <a:extLst>
                  <a:ext uri="{0D108BD9-81ED-4DB2-BD59-A6C34878D82A}">
                    <a16:rowId xmlns:a16="http://schemas.microsoft.com/office/drawing/2014/main" val="170751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76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951F4-BE36-415C-B142-0190D0C0A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3. Administración de recursos con transparencia y eficiencia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954F3A-7D46-4880-97F8-D3C1CD527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2902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s-CO" dirty="0">
                <a:latin typeface="Arial Nova" panose="020B0504020202020204" pitchFamily="34" charset="0"/>
              </a:rPr>
              <a:t>Cumplimiento del </a:t>
            </a:r>
            <a:r>
              <a:rPr lang="es-CO" b="1" u="sng" dirty="0">
                <a:latin typeface="Arial Nova" panose="020B0504020202020204" pitchFamily="34" charset="0"/>
              </a:rPr>
              <a:t>90%</a:t>
            </a:r>
            <a:r>
              <a:rPr lang="es-CO" dirty="0">
                <a:latin typeface="Arial Nova" panose="020B0504020202020204" pitchFamily="34" charset="0"/>
              </a:rPr>
              <a:t> del Plan Anticorrupción y Atención al ciudadano.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dirty="0"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Cumplimiento en la presentación de informes de Control Interno a entes de control: </a:t>
            </a:r>
            <a:r>
              <a:rPr lang="es-CO" b="1" u="sng" dirty="0"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Auditoría financiera y de gestión de la Contraloría General del Quindío:  5 Hallazgos de </a:t>
            </a:r>
            <a:r>
              <a:rPr lang="es-CO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tipo administrativo</a:t>
            </a:r>
            <a:r>
              <a:rPr lang="es-CO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s-CO" dirty="0">
              <a:latin typeface="Arial Nova" panose="020B0504020202020204" pitchFamily="34" charset="0"/>
            </a:endParaRPr>
          </a:p>
          <a:p>
            <a:endParaRPr lang="es-CO" dirty="0"/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C9C1D8-0576-48E4-BC0E-1691EA0D0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402" y="5639361"/>
            <a:ext cx="228619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1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2C5A68-7D7D-44BC-9129-841C0814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753"/>
            <a:ext cx="10515600" cy="853515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Logros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6D3049-B0A3-4456-98B2-CC7C92725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800" y="1572728"/>
            <a:ext cx="5344414" cy="4545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dirty="0"/>
              <a:t>Gestión de Proyectos desde la Alcaldía ante Ministerio de Salud</a:t>
            </a:r>
          </a:p>
          <a:p>
            <a:pPr marL="0" indent="0">
              <a:buNone/>
            </a:pPr>
            <a:endParaRPr lang="es-CO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s-CO" dirty="0"/>
              <a:t>Infraestructura Hospital: Reforzamiento estructural y remodelación completa: </a:t>
            </a:r>
            <a:r>
              <a:rPr lang="es-CO" sz="2800" b="1" u="sng" dirty="0"/>
              <a:t>$14.085.120.000</a:t>
            </a:r>
            <a:endParaRPr lang="es-CO" dirty="0"/>
          </a:p>
          <a:p>
            <a:pPr>
              <a:buFont typeface="Wingdings" panose="05000000000000000000" pitchFamily="2" charset="2"/>
              <a:buChar char="ü"/>
            </a:pPr>
            <a:endParaRPr lang="es-CO" dirty="0"/>
          </a:p>
          <a:p>
            <a:pPr>
              <a:buFont typeface="Wingdings" panose="05000000000000000000" pitchFamily="2" charset="2"/>
              <a:buChar char="ü"/>
            </a:pPr>
            <a:r>
              <a:rPr lang="es-CO" dirty="0"/>
              <a:t>Obras menores Puesto de Salud Pueblo Tapao</a:t>
            </a:r>
            <a:r>
              <a:rPr lang="es-CO" b="1" u="sng" dirty="0"/>
              <a:t>:$603,325,013</a:t>
            </a:r>
          </a:p>
          <a:p>
            <a:pPr>
              <a:buFont typeface="Wingdings" panose="05000000000000000000" pitchFamily="2" charset="2"/>
              <a:buChar char="ü"/>
            </a:pP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A25481-4DB5-4BE2-BD3E-E42EFB54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7" y="254280"/>
            <a:ext cx="2286198" cy="8535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ACA273-7449-C4D9-F1DA-6DFADC094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758" y="1318060"/>
            <a:ext cx="4230898" cy="23798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80400E6-83EF-63FF-66D7-52ED0F20B6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082"/>
          <a:stretch/>
        </p:blipFill>
        <p:spPr>
          <a:xfrm>
            <a:off x="7423758" y="3697941"/>
            <a:ext cx="4230898" cy="27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83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D662F-3021-F11B-0D5C-C8C86B676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D8ED8-B97C-7738-4A22-63C7FF335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Logros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D325D4-4D0B-15C2-E2C6-8D68CACE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5871882" cy="46025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O" b="1" dirty="0"/>
              <a:t>Proyecto Equipos Básicos de Salud – Ministerio de Salud</a:t>
            </a:r>
          </a:p>
          <a:p>
            <a:endParaRPr lang="es-CO" dirty="0"/>
          </a:p>
          <a:p>
            <a:r>
              <a:rPr lang="es-CO" dirty="0"/>
              <a:t>4 Equipos Urbanos</a:t>
            </a:r>
          </a:p>
          <a:p>
            <a:r>
              <a:rPr lang="es-CO" dirty="0"/>
              <a:t>2 Equipos Rurales</a:t>
            </a:r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r>
              <a:rPr lang="es-CO" dirty="0"/>
              <a:t>Atención en salud comunitaria, mejoramiento del acceso a los servicios de salud.</a:t>
            </a:r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r>
              <a:rPr lang="es-CO" sz="2800" u="sng" dirty="0"/>
              <a:t>Valor del proyecto: </a:t>
            </a:r>
            <a:r>
              <a:rPr lang="es-CO" sz="2800" b="1" u="sng" dirty="0"/>
              <a:t>$ 237.394.958</a:t>
            </a:r>
            <a:endParaRPr lang="es-CO" sz="2800" dirty="0"/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E691B2-EB19-4137-44C9-B39447E5D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54" y="365125"/>
            <a:ext cx="2286198" cy="8535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C23DC7-56DB-ED5D-C5B6-FE0B332C0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083" y="1963271"/>
            <a:ext cx="4955772" cy="37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505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1580</Words>
  <Application>Microsoft Office PowerPoint</Application>
  <PresentationFormat>Panorámica</PresentationFormat>
  <Paragraphs>350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7" baseType="lpstr">
      <vt:lpstr>Abadi</vt:lpstr>
      <vt:lpstr>Arial</vt:lpstr>
      <vt:lpstr>Arial Nova</vt:lpstr>
      <vt:lpstr>Calibri</vt:lpstr>
      <vt:lpstr>Calibri Light</vt:lpstr>
      <vt:lpstr>Lato</vt:lpstr>
      <vt:lpstr>Wingdings</vt:lpstr>
      <vt:lpstr>Tema de Office</vt:lpstr>
      <vt:lpstr>INFORME RENDICIÓN DE CUENTAS A LA CIUDADANÍA  VIGENCIA 2024</vt:lpstr>
      <vt:lpstr>Áreas de Gestión</vt:lpstr>
      <vt:lpstr>Presentación de PowerPoint</vt:lpstr>
      <vt:lpstr>Plan de Desarrollo Institucional 2024-2028</vt:lpstr>
      <vt:lpstr>1. Acciones para el desarrollo integral del talento humano</vt:lpstr>
      <vt:lpstr>2. Mejoramiento de la calidad  de los servicios de salud</vt:lpstr>
      <vt:lpstr>3. Administración de recursos con transparencia y eficiencia</vt:lpstr>
      <vt:lpstr>Logros</vt:lpstr>
      <vt:lpstr>Logros</vt:lpstr>
      <vt:lpstr>Presentación de PowerPoint</vt:lpstr>
      <vt:lpstr>Logros</vt:lpstr>
      <vt:lpstr>Logros</vt:lpstr>
      <vt:lpstr>Presentación de PowerPoint</vt:lpstr>
      <vt:lpstr>¿Cuales fueron los ingresos del Hospital  en 2024?</vt:lpstr>
      <vt:lpstr>No es lo mismo…….</vt:lpstr>
      <vt:lpstr>¿Cuales fueron los gastos del Hospital  en 2024?</vt:lpstr>
      <vt:lpstr>¿Cuál fue el balance entre ingresos y gastos?</vt:lpstr>
      <vt:lpstr>¿A que se debe el déficit del Hospital?</vt:lpstr>
      <vt:lpstr>¿Cuanto dinero podría recuperar el Hospital de lo que le deben?</vt:lpstr>
      <vt:lpstr>¿Que gestión ha realizado el hospital para que le paguen las EPS?</vt:lpstr>
      <vt:lpstr>Presentación de PowerPoint</vt:lpstr>
      <vt:lpstr>Programa Creciendo Juntos</vt:lpstr>
      <vt:lpstr>Programa Creciendo Juntos</vt:lpstr>
      <vt:lpstr>Programa Ritmo Positivo</vt:lpstr>
      <vt:lpstr>Programa Ritmo Positivo</vt:lpstr>
      <vt:lpstr>Programa Vacunación </vt:lpstr>
      <vt:lpstr>Actividades Programa Vacunación </vt:lpstr>
      <vt:lpstr>Jornadas de Salud Urbanas: 28 </vt:lpstr>
      <vt:lpstr>Jornadas de Salud Rurales: 19 </vt:lpstr>
      <vt:lpstr>Presentación de PowerPoint</vt:lpstr>
      <vt:lpstr>Presentación de PowerPoint</vt:lpstr>
      <vt:lpstr>Protocolo de Atención  Diferencial y Preferencial</vt:lpstr>
      <vt:lpstr>Presentación de PowerPoint</vt:lpstr>
      <vt:lpstr>Espacios de Participación Ciudadana</vt:lpstr>
      <vt:lpstr>Política de Participación Social en Salud</vt:lpstr>
      <vt:lpstr>Dificultades</vt:lpstr>
      <vt:lpstr>Retos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RENDICIÓN DE CUENTAS A LA CIUDADANÍA</dc:title>
  <dc:creator>Dumar Garcia Sepulveda</dc:creator>
  <cp:lastModifiedBy>BEATRIZ ELENA</cp:lastModifiedBy>
  <cp:revision>101</cp:revision>
  <dcterms:created xsi:type="dcterms:W3CDTF">2025-03-22T21:58:53Z</dcterms:created>
  <dcterms:modified xsi:type="dcterms:W3CDTF">2025-04-09T19:23:12Z</dcterms:modified>
</cp:coreProperties>
</file>