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292" r:id="rId3"/>
    <p:sldId id="289" r:id="rId4"/>
    <p:sldId id="897" r:id="rId5"/>
    <p:sldId id="260" r:id="rId6"/>
    <p:sldId id="898" r:id="rId7"/>
    <p:sldId id="519" r:id="rId8"/>
    <p:sldId id="516" r:id="rId9"/>
    <p:sldId id="511" r:id="rId10"/>
    <p:sldId id="517" r:id="rId11"/>
    <p:sldId id="890" r:id="rId12"/>
    <p:sldId id="881" r:id="rId13"/>
    <p:sldId id="887" r:id="rId14"/>
    <p:sldId id="885" r:id="rId15"/>
    <p:sldId id="891" r:id="rId16"/>
    <p:sldId id="892" r:id="rId17"/>
    <p:sldId id="259" r:id="rId18"/>
    <p:sldId id="718" r:id="rId19"/>
    <p:sldId id="278" r:id="rId20"/>
    <p:sldId id="291" r:id="rId21"/>
    <p:sldId id="295" r:id="rId22"/>
    <p:sldId id="282" r:id="rId23"/>
    <p:sldId id="297" r:id="rId24"/>
    <p:sldId id="299" r:id="rId25"/>
    <p:sldId id="300" r:id="rId26"/>
    <p:sldId id="298" r:id="rId27"/>
    <p:sldId id="899" r:id="rId28"/>
    <p:sldId id="895" r:id="rId29"/>
    <p:sldId id="900" r:id="rId30"/>
    <p:sldId id="901" r:id="rId31"/>
    <p:sldId id="896" r:id="rId32"/>
    <p:sldId id="905" r:id="rId33"/>
    <p:sldId id="907" r:id="rId34"/>
    <p:sldId id="908" r:id="rId35"/>
    <p:sldId id="904" r:id="rId36"/>
    <p:sldId id="902" r:id="rId37"/>
    <p:sldId id="345" r:id="rId38"/>
    <p:sldId id="358" r:id="rId39"/>
    <p:sldId id="335" r:id="rId40"/>
    <p:sldId id="356" r:id="rId41"/>
    <p:sldId id="350" r:id="rId42"/>
    <p:sldId id="351" r:id="rId43"/>
    <p:sldId id="353" r:id="rId44"/>
    <p:sldId id="357" r:id="rId45"/>
    <p:sldId id="454" r:id="rId46"/>
    <p:sldId id="457" r:id="rId47"/>
    <p:sldId id="455" r:id="rId48"/>
    <p:sldId id="458" r:id="rId49"/>
    <p:sldId id="459" r:id="rId50"/>
    <p:sldId id="903" r:id="rId5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 autoAdjust="0"/>
    <p:restoredTop sz="81431" autoAdjust="0"/>
  </p:normalViewPr>
  <p:slideViewPr>
    <p:cSldViewPr snapToGrid="0" snapToObjects="1">
      <p:cViewPr varScale="1">
        <p:scale>
          <a:sx n="71" d="100"/>
          <a:sy n="71" d="100"/>
        </p:scale>
        <p:origin x="11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CO" sz="2800" b="1"/>
              <a:t>CARTERA</a:t>
            </a:r>
            <a:r>
              <a:rPr lang="es-CO" sz="2800" b="1" baseline="0"/>
              <a:t>  2020-2024</a:t>
            </a:r>
            <a:endParaRPr lang="es-CO" sz="2800" b="1"/>
          </a:p>
        </c:rich>
      </c:tx>
      <c:layout>
        <c:manualLayout>
          <c:xMode val="edge"/>
          <c:yMode val="edge"/>
          <c:x val="0.43705523640764976"/>
          <c:y val="4.5425057010596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647852260118686"/>
          <c:y val="0.18845083158438306"/>
          <c:w val="0.87348198173355118"/>
          <c:h val="0.67594341269453906"/>
        </c:manualLayout>
      </c:layout>
      <c:bar3DChart>
        <c:barDir val="col"/>
        <c:grouping val="stacked"/>
        <c:varyColors val="0"/>
        <c:ser>
          <c:idx val="0"/>
          <c:order val="0"/>
          <c:tx>
            <c:v>VALOR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1954039633277574E-3"/>
                  <c:y val="-0.20740748805579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6E-4219-BAE8-4E5C25FB36CA}"/>
                </c:ext>
              </c:extLst>
            </c:dLbl>
            <c:dLbl>
              <c:idx val="1"/>
              <c:layout>
                <c:manualLayout>
                  <c:x val="-4.2145114634624721E-17"/>
                  <c:y val="-0.27654331740772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6E-4219-BAE8-4E5C25FB36CA}"/>
                </c:ext>
              </c:extLst>
            </c:dLbl>
            <c:dLbl>
              <c:idx val="2"/>
              <c:layout>
                <c:manualLayout>
                  <c:x val="-4.1379317834974803E-2"/>
                  <c:y val="-0.22222230863120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6E-4219-BAE8-4E5C25FB36CA}"/>
                </c:ext>
              </c:extLst>
            </c:dLbl>
            <c:dLbl>
              <c:idx val="3"/>
              <c:layout>
                <c:manualLayout>
                  <c:x val="-1.1046007404731279E-16"/>
                  <c:y val="-0.234358410526593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6E-4219-BAE8-4E5C25FB36CA}"/>
                </c:ext>
              </c:extLst>
            </c:dLbl>
            <c:dLbl>
              <c:idx val="4"/>
              <c:layout>
                <c:manualLayout>
                  <c:x val="5.7471292996754249E-2"/>
                  <c:y val="-0.31173771286807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6E-4219-BAE8-4E5C25FB3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Hoja1!$B$15:$F$15</c:f>
              <c:numCache>
                <c:formatCode>_("$"* #,##0.00_);_("$"* \(#,##0.00\);_("$"* "-"??_);_(@_)</c:formatCode>
                <c:ptCount val="5"/>
                <c:pt idx="0">
                  <c:v>4381205327</c:v>
                </c:pt>
                <c:pt idx="1">
                  <c:v>5517201261</c:v>
                </c:pt>
                <c:pt idx="2">
                  <c:v>4983753568</c:v>
                </c:pt>
                <c:pt idx="3">
                  <c:v>5436537013</c:v>
                </c:pt>
                <c:pt idx="4">
                  <c:v>7171264797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6E-4219-BAE8-4E5C25FB36CA}"/>
            </c:ext>
          </c:extLst>
        </c:ser>
        <c:ser>
          <c:idx val="1"/>
          <c:order val="1"/>
          <c:tx>
            <c:v>AÑOS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251645504461691E-3"/>
                  <c:y val="-8.8236372039978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CD-4C77-AC8B-CF48A1FD3352}"/>
                </c:ext>
              </c:extLst>
            </c:dLbl>
            <c:dLbl>
              <c:idx val="1"/>
              <c:layout>
                <c:manualLayout>
                  <c:x val="1.2050329100892392E-2"/>
                  <c:y val="-9.706000924397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CD-4C77-AC8B-CF48A1FD3352}"/>
                </c:ext>
              </c:extLst>
            </c:dLbl>
            <c:dLbl>
              <c:idx val="2"/>
              <c:layout>
                <c:manualLayout>
                  <c:x val="1.0544037963280892E-2"/>
                  <c:y val="-5.9559551126985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CD-4C77-AC8B-CF48A1FD3352}"/>
                </c:ext>
              </c:extLst>
            </c:dLbl>
            <c:dLbl>
              <c:idx val="3"/>
              <c:layout>
                <c:manualLayout>
                  <c:x val="9.037746825669336E-3"/>
                  <c:y val="-6.8336617886573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CD-4C77-AC8B-CF48A1FD3352}"/>
                </c:ext>
              </c:extLst>
            </c:dLbl>
            <c:dLbl>
              <c:idx val="4"/>
              <c:layout>
                <c:manualLayout>
                  <c:x val="7.5314556880577803E-3"/>
                  <c:y val="-8.1618644136979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CD-4C77-AC8B-CF48A1FD33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Hoja1!$B$2:$F$2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6E-4219-BAE8-4E5C25FB36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3634895"/>
        <c:axId val="673644463"/>
        <c:axId val="0"/>
      </c:bar3DChart>
      <c:catAx>
        <c:axId val="67363489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73644463"/>
        <c:crosses val="autoZero"/>
        <c:auto val="1"/>
        <c:lblAlgn val="ctr"/>
        <c:lblOffset val="100"/>
        <c:noMultiLvlLbl val="0"/>
      </c:catAx>
      <c:valAx>
        <c:axId val="6736444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673634895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7161802657.7200003</c:v>
                </c:pt>
                <c:pt idx="1">
                  <c:v>7514503251.25</c:v>
                </c:pt>
                <c:pt idx="2">
                  <c:v>7702024466</c:v>
                </c:pt>
                <c:pt idx="3">
                  <c:v>9077435939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1E-45F0-873E-2F6A4482A7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55130352"/>
        <c:axId val="155130744"/>
      </c:barChart>
      <c:catAx>
        <c:axId val="15513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5130744"/>
        <c:crosses val="autoZero"/>
        <c:auto val="1"/>
        <c:lblAlgn val="ctr"/>
        <c:lblOffset val="100"/>
        <c:noMultiLvlLbl val="0"/>
      </c:catAx>
      <c:valAx>
        <c:axId val="15513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513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PERSONAL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4714167125.0500002</c:v>
                </c:pt>
                <c:pt idx="1">
                  <c:v>4943753922.7600002</c:v>
                </c:pt>
                <c:pt idx="2">
                  <c:v>4693185035.1000004</c:v>
                </c:pt>
                <c:pt idx="3">
                  <c:v>5711223005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7-489A-9F32-BAE53D174D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INSUMOS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9295522842253412E-2"/>
                  <c:y val="1.5921309721285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5-47C5-9888-B183DBB323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Hoja1!$C$2:$C$5</c:f>
              <c:numCache>
                <c:formatCode>_-* #,##0_-;\-* #,##0_-;_-* "-"??_-;_-@_-</c:formatCode>
                <c:ptCount val="4"/>
                <c:pt idx="0">
                  <c:v>1260134988.0600002</c:v>
                </c:pt>
                <c:pt idx="1">
                  <c:v>1093169749.0699999</c:v>
                </c:pt>
                <c:pt idx="2">
                  <c:v>1142033702.3099999</c:v>
                </c:pt>
                <c:pt idx="3">
                  <c:v>1309390796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7-489A-9F32-BAE53D174D0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BIENES Y SERVICIOS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79549114331723E-2"/>
                  <c:y val="2.759587970412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45-47C5-9888-B183DBB323D1}"/>
                </c:ext>
              </c:extLst>
            </c:dLbl>
            <c:dLbl>
              <c:idx val="1"/>
              <c:layout>
                <c:manualLayout>
                  <c:x val="-9.1175523349436391E-2"/>
                  <c:y val="2.7595879704127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45-47C5-9888-B183DBB323D1}"/>
                </c:ext>
              </c:extLst>
            </c:dLbl>
            <c:dLbl>
              <c:idx val="2"/>
              <c:layout>
                <c:manualLayout>
                  <c:x val="-4.930756843800322E-2"/>
                  <c:y val="1.5921309721285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45-47C5-9888-B183DBB323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Hoja1!$D$2:$D$5</c:f>
              <c:numCache>
                <c:formatCode>_-* #,##0_-;\-* #,##0_-;_-* "-"??_-;_-@_-</c:formatCode>
                <c:ptCount val="4"/>
                <c:pt idx="0">
                  <c:v>486909581.03999996</c:v>
                </c:pt>
                <c:pt idx="1">
                  <c:v>548416794.22000003</c:v>
                </c:pt>
                <c:pt idx="2">
                  <c:v>503081687.70000011</c:v>
                </c:pt>
                <c:pt idx="3">
                  <c:v>2056822137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67-489A-9F32-BAE53D174D0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5133096"/>
        <c:axId val="155131920"/>
      </c:lineChart>
      <c:catAx>
        <c:axId val="155133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5131920"/>
        <c:crosses val="autoZero"/>
        <c:auto val="1"/>
        <c:lblAlgn val="ctr"/>
        <c:lblOffset val="100"/>
        <c:noMultiLvlLbl val="0"/>
      </c:catAx>
      <c:valAx>
        <c:axId val="155131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15513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MANTENIMIENTO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388276450.98000002</c:v>
                </c:pt>
                <c:pt idx="1">
                  <c:v>423121005.2700001</c:v>
                </c:pt>
                <c:pt idx="2">
                  <c:v>336646165.09999996</c:v>
                </c:pt>
                <c:pt idx="3">
                  <c:v>396821040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7-489A-9F32-BAE53D174D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SERVICIOS PUBLICOS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Hoja1!$C$2:$C$5</c:f>
              <c:numCache>
                <c:formatCode>_-* #,##0_-;\-* #,##0_-;_-* "-"??_-;_-@_-</c:formatCode>
                <c:ptCount val="4"/>
                <c:pt idx="0">
                  <c:v>114661069.94</c:v>
                </c:pt>
                <c:pt idx="1">
                  <c:v>131543269.67</c:v>
                </c:pt>
                <c:pt idx="2">
                  <c:v>124295052.20999999</c:v>
                </c:pt>
                <c:pt idx="3">
                  <c:v>168058576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7-489A-9F32-BAE53D174D0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INVERSION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 formatCode="_-* #,##0_-;\-* #,##0_-;_-* &quot;-&quot;??_-;_-@_-">
                  <c:v>35635699.990000002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67-489A-9F32-BAE53D174D0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5132312"/>
        <c:axId val="152927912"/>
      </c:lineChart>
      <c:catAx>
        <c:axId val="155132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2927912"/>
        <c:crosses val="autoZero"/>
        <c:auto val="1"/>
        <c:lblAlgn val="ctr"/>
        <c:lblOffset val="100"/>
        <c:noMultiLvlLbl val="0"/>
      </c:catAx>
      <c:valAx>
        <c:axId val="1529279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15513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961397317292"/>
          <c:y val="4.1917865680736736E-2"/>
          <c:w val="0.97544624721491602"/>
          <c:h val="0.77507396666441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CUENTAS POR PAGAR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620820364511639E-2"/>
                  <c:y val="-1.1149625280944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6C-449C-A73D-E5C8C6678D40}"/>
                </c:ext>
              </c:extLst>
            </c:dLbl>
            <c:dLbl>
              <c:idx val="1"/>
              <c:layout>
                <c:manualLayout>
                  <c:x val="-2.7681109757257297E-3"/>
                  <c:y val="-3.1661631726651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C-449C-A73D-E5C8C6678D40}"/>
                </c:ext>
              </c:extLst>
            </c:dLbl>
            <c:dLbl>
              <c:idx val="2"/>
              <c:layout>
                <c:manualLayout>
                  <c:x val="-7.4797366089972761E-3"/>
                  <c:y val="-2.5801058456449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C-449C-A73D-E5C8C6678D40}"/>
                </c:ext>
              </c:extLst>
            </c:dLbl>
            <c:dLbl>
              <c:idx val="3"/>
              <c:layout>
                <c:manualLayout>
                  <c:x val="-7.4797366089972761E-3"/>
                  <c:y val="-3.166163172665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6C-449C-A73D-E5C8C6678D40}"/>
                </c:ext>
              </c:extLst>
            </c:dLbl>
            <c:dLbl>
              <c:idx val="4"/>
              <c:layout>
                <c:manualLayout>
                  <c:x val="-5.3025451063955675E-2"/>
                  <c:y val="-2.8731345091550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C-449C-A73D-E5C8C6678D40}"/>
                </c:ext>
              </c:extLst>
            </c:dLbl>
            <c:dLbl>
              <c:idx val="5"/>
              <c:layout>
                <c:manualLayout>
                  <c:x val="-7.3442495474798988E-2"/>
                  <c:y val="-4.3382778267056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C-449C-A73D-E5C8C6678D40}"/>
                </c:ext>
              </c:extLst>
            </c:dLbl>
            <c:dLbl>
              <c:idx val="6"/>
              <c:layout>
                <c:manualLayout>
                  <c:x val="-1.6902987875540485E-2"/>
                  <c:y val="-1.4079911916045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C-449C-A73D-E5C8C6678D40}"/>
                </c:ext>
              </c:extLst>
            </c:dLbl>
            <c:dLbl>
              <c:idx val="7"/>
              <c:layout>
                <c:manualLayout>
                  <c:x val="-1.8473529753297552E-2"/>
                  <c:y val="-3.4591918361752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C-449C-A73D-E5C8C6678D40}"/>
                </c:ext>
              </c:extLst>
            </c:dLbl>
            <c:dLbl>
              <c:idx val="8"/>
              <c:layout>
                <c:manualLayout>
                  <c:x val="-0.10799441678545693"/>
                  <c:y val="6.432094529662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6C-449C-A73D-E5C8C6678D40}"/>
                </c:ext>
              </c:extLst>
            </c:dLbl>
            <c:dLbl>
              <c:idx val="9"/>
              <c:layout>
                <c:manualLayout>
                  <c:x val="-1.8473529753297552E-2"/>
                  <c:y val="-1.1149625280944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6C-449C-A73D-E5C8C6678D40}"/>
                </c:ext>
              </c:extLst>
            </c:dLbl>
            <c:dLbl>
              <c:idx val="10"/>
              <c:layout>
                <c:manualLayout>
                  <c:x val="-0.12230378459783184"/>
                  <c:y val="1.2292667799864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6C-449C-A73D-E5C8C6678D40}"/>
                </c:ext>
              </c:extLst>
            </c:dLbl>
            <c:dLbl>
              <c:idx val="11"/>
              <c:layout>
                <c:manualLayout>
                  <c:x val="-4.2404630699443918E-2"/>
                  <c:y val="-2.3587653756409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6C-449C-A73D-E5C8C6678D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45174323.659999996</c:v>
                </c:pt>
                <c:pt idx="1">
                  <c:v>272921455.25999999</c:v>
                </c:pt>
                <c:pt idx="2">
                  <c:v>3408210</c:v>
                </c:pt>
                <c:pt idx="3">
                  <c:v>647449324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6C-449C-A73D-E5C8C6678D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0257336"/>
        <c:axId val="209432440"/>
      </c:barChart>
      <c:catAx>
        <c:axId val="6025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432440"/>
        <c:crosses val="autoZero"/>
        <c:auto val="1"/>
        <c:lblAlgn val="ctr"/>
        <c:lblOffset val="100"/>
        <c:noMultiLvlLbl val="0"/>
      </c:catAx>
      <c:valAx>
        <c:axId val="20943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025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6928679928.1599998</c:v>
                </c:pt>
                <c:pt idx="1">
                  <c:v>7514503500.71</c:v>
                </c:pt>
                <c:pt idx="2">
                  <c:v>7611621051</c:v>
                </c:pt>
                <c:pt idx="3">
                  <c:v>8514989720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1E-45F0-873E-2F6A4482A7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09434400"/>
        <c:axId val="209434792"/>
      </c:barChart>
      <c:catAx>
        <c:axId val="20943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434792"/>
        <c:crosses val="autoZero"/>
        <c:auto val="1"/>
        <c:lblAlgn val="ctr"/>
        <c:lblOffset val="100"/>
        <c:noMultiLvlLbl val="0"/>
      </c:catAx>
      <c:valAx>
        <c:axId val="209434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43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DISPONIBILIDAD INICIAL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4592592592592593"/>
                  <c:y val="-4.509187748687875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2F-43EB-ABD5-5DC52CF68BE3}"/>
                </c:ext>
              </c:extLst>
            </c:dLbl>
            <c:dLbl>
              <c:idx val="1"/>
              <c:layout>
                <c:manualLayout>
                  <c:x val="-9.1384863123993618E-2"/>
                  <c:y val="-2.7858327714371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A7-4A9E-893A-A990528BA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166950602</c:v>
                </c:pt>
                <c:pt idx="1">
                  <c:v>39770286</c:v>
                </c:pt>
                <c:pt idx="2">
                  <c:v>3248386</c:v>
                </c:pt>
                <c:pt idx="3">
                  <c:v>3409522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7-489A-9F32-BAE53D174D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REGIMEN SUBSIDIADO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Hoja1!$C$2:$C$5</c:f>
              <c:numCache>
                <c:formatCode>_-* #,##0_-;\-* #,##0_-;_-* "-"??_-;_-@_-</c:formatCode>
                <c:ptCount val="4"/>
                <c:pt idx="0">
                  <c:v>6150738576</c:v>
                </c:pt>
                <c:pt idx="1">
                  <c:v>5421795023</c:v>
                </c:pt>
                <c:pt idx="2">
                  <c:v>6503207315</c:v>
                </c:pt>
                <c:pt idx="3">
                  <c:v>6875317744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7-489A-9F32-BAE53D174D0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OTRAS VENTA DE SERVICIOS Y REC CAPITAL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800322061191628E-2"/>
                  <c:y val="-0.12709217256852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2F-43EB-ABD5-5DC52CF68BE3}"/>
                </c:ext>
              </c:extLst>
            </c:dLbl>
            <c:dLbl>
              <c:idx val="1"/>
              <c:layout>
                <c:manualLayout>
                  <c:x val="-6.8840579710144928E-2"/>
                  <c:y val="-5.7044752671477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A7-4A9E-893A-A990528BA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Hoja1!$D$2:$D$5</c:f>
              <c:numCache>
                <c:formatCode>_-* #,##0_-;\-* #,##0_-;_-* "-"??_-;_-@_-</c:formatCode>
                <c:ptCount val="4"/>
                <c:pt idx="0">
                  <c:v>180981936.49333286</c:v>
                </c:pt>
                <c:pt idx="1">
                  <c:v>1465468390</c:v>
                </c:pt>
                <c:pt idx="2">
                  <c:v>1105165349.45</c:v>
                </c:pt>
                <c:pt idx="3">
                  <c:v>1636262455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67-489A-9F32-BAE53D174D0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9435576"/>
        <c:axId val="209435968"/>
      </c:lineChart>
      <c:catAx>
        <c:axId val="20943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435968"/>
        <c:crosses val="autoZero"/>
        <c:auto val="1"/>
        <c:lblAlgn val="ctr"/>
        <c:lblOffset val="100"/>
        <c:noMultiLvlLbl val="0"/>
      </c:catAx>
      <c:valAx>
        <c:axId val="209435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209435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SUB OFERTA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3123993558776171E-2"/>
                  <c:y val="4.80263771741013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1C-4CF6-A1BB-4002B157CF73}"/>
                </c:ext>
              </c:extLst>
            </c:dLbl>
            <c:dLbl>
              <c:idx val="1"/>
              <c:layout>
                <c:manualLayout>
                  <c:x val="-6.4009661835748854E-2"/>
                  <c:y val="5.0945019669811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A7-4A9E-893A-A990528BA85B}"/>
                </c:ext>
              </c:extLst>
            </c:dLbl>
            <c:dLbl>
              <c:idx val="2"/>
              <c:layout>
                <c:manualLayout>
                  <c:x val="-7.668276972624799E-2"/>
                  <c:y val="5.3863662165522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1C-4CF6-A1BB-4002B157CF73}"/>
                </c:ext>
              </c:extLst>
            </c:dLbl>
            <c:dLbl>
              <c:idx val="3"/>
              <c:layout>
                <c:manualLayout>
                  <c:x val="-4.6086956521739129E-2"/>
                  <c:y val="3.92704496869698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1C-4CF6-A1BB-4002B157C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187757792</c:v>
                </c:pt>
                <c:pt idx="1">
                  <c:v>208326407</c:v>
                </c:pt>
                <c:pt idx="2">
                  <c:v>246008624</c:v>
                </c:pt>
                <c:pt idx="3">
                  <c:v>305035250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67-489A-9F32-BAE53D174D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VIGENCIAS ANTERIORES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6.330518467800221E-2"/>
                  <c:y val="-6.22399363138418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1C-4CF6-A1BB-4002B157CF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Hoja1!$C$2:$C$5</c:f>
              <c:numCache>
                <c:formatCode>_-* #,##0_-;\-* #,##0_-;_-* "-"??_-;_-@_-</c:formatCode>
                <c:ptCount val="4"/>
                <c:pt idx="0">
                  <c:v>529738033.5</c:v>
                </c:pt>
                <c:pt idx="1">
                  <c:v>1224774753.6900001</c:v>
                </c:pt>
                <c:pt idx="2">
                  <c:v>300549868.25</c:v>
                </c:pt>
                <c:pt idx="3">
                  <c:v>626946539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7-489A-9F32-BAE53D174D0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9752304"/>
        <c:axId val="209752696"/>
      </c:lineChart>
      <c:catAx>
        <c:axId val="20975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752696"/>
        <c:crosses val="autoZero"/>
        <c:auto val="1"/>
        <c:lblAlgn val="ctr"/>
        <c:lblOffset val="100"/>
        <c:noMultiLvlLbl val="0"/>
      </c:catAx>
      <c:valAx>
        <c:axId val="209752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crossAx val="20975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TIPO RECAUDO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TIPO RECAUDO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4B-45AD-9892-763D8E55F0EA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4B-45AD-9892-763D8E55F0EA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4B-45AD-9892-763D8E55F0EA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4B-45AD-9892-763D8E55F0EA}"/>
              </c:ext>
            </c:extLst>
          </c:dPt>
          <c:dPt>
            <c:idx val="4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4B-45AD-9892-763D8E55F0EA}"/>
              </c:ext>
            </c:extLst>
          </c:dPt>
          <c:dPt>
            <c:idx val="5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4B-45AD-9892-763D8E55F0EA}"/>
              </c:ext>
            </c:extLst>
          </c:dPt>
          <c:dPt>
            <c:idx val="6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4B-45AD-9892-763D8E55F0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REGIMEN SUBSIDIADO</c:v>
                </c:pt>
                <c:pt idx="1">
                  <c:v>VENTA DE SERVICIOSDE SALUD</c:v>
                </c:pt>
                <c:pt idx="2">
                  <c:v>SUB OFERTA</c:v>
                </c:pt>
                <c:pt idx="3">
                  <c:v>VIGENCIAS ANTERIORES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0.80700000000000005</c:v>
                </c:pt>
                <c:pt idx="1">
                  <c:v>6.4000000000000001E-2</c:v>
                </c:pt>
                <c:pt idx="2">
                  <c:v>5.5E-2</c:v>
                </c:pt>
                <c:pt idx="3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7-411E-9223-DED8C21DBE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1221-2052-42FA-AEA8-74E60F0D5E93}" type="datetimeFigureOut">
              <a:rPr lang="es-CO" smtClean="0"/>
              <a:pPr/>
              <a:t>24/08/2025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F0034-5447-460E-9D75-D1414953F435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858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439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878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2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26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707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58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324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41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75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117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39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DB0-9494-274F-9F11-94F528D55177}" type="datetimeFigureOut">
              <a:rPr lang="es-ES_tradnl" smtClean="0"/>
              <a:pPr/>
              <a:t>24/08/2025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E64D-02D5-D141-A084-6531127992A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53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25922" y="4840726"/>
            <a:ext cx="6858000" cy="492370"/>
          </a:xfrm>
        </p:spPr>
        <p:txBody>
          <a:bodyPr>
            <a:no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LEIDY DIANA HERRERA MORA </a:t>
            </a:r>
          </a:p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Gerente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0789CAFA-E22C-C948-27BF-30ED7CD56F5C}"/>
              </a:ext>
            </a:extLst>
          </p:cNvPr>
          <p:cNvSpPr txBox="1">
            <a:spLocks/>
          </p:cNvSpPr>
          <p:nvPr/>
        </p:nvSpPr>
        <p:spPr>
          <a:xfrm>
            <a:off x="905434" y="2561274"/>
            <a:ext cx="7498977" cy="492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CO" sz="4800" b="1" dirty="0">
                <a:latin typeface="Arial" panose="020B0604020202020204" pitchFamily="34" charset="0"/>
                <a:cs typeface="Arial" panose="020B0604020202020204" pitchFamily="34" charset="0"/>
              </a:rPr>
              <a:t>NFORME DE GESTIÓN 2024</a:t>
            </a:r>
          </a:p>
        </p:txBody>
      </p:sp>
    </p:spTree>
    <p:extLst>
      <p:ext uri="{BB962C8B-B14F-4D97-AF65-F5344CB8AC3E}">
        <p14:creationId xmlns:p14="http://schemas.microsoft.com/office/powerpoint/2010/main" val="23710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B82553B-4C10-5DDA-3429-49A5C5316D23}"/>
              </a:ext>
            </a:extLst>
          </p:cNvPr>
          <p:cNvSpPr txBox="1">
            <a:spLocks/>
          </p:cNvSpPr>
          <p:nvPr/>
        </p:nvSpPr>
        <p:spPr>
          <a:xfrm>
            <a:off x="3356387" y="639446"/>
            <a:ext cx="5170515" cy="99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3600" b="1" dirty="0">
                <a:latin typeface="+mn-lt"/>
              </a:rPr>
              <a:t>VALOR FACTURADO 2024</a:t>
            </a:r>
            <a:br>
              <a:rPr lang="es-CO" sz="3600" b="1" dirty="0">
                <a:latin typeface="+mn-lt"/>
              </a:rPr>
            </a:br>
            <a:endParaRPr lang="es-CO" sz="3600" b="1" dirty="0">
              <a:latin typeface="+mn-lt"/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E6A640B4-835A-A02F-EADC-711C0C9DD3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180168"/>
              </p:ext>
            </p:extLst>
          </p:nvPr>
        </p:nvGraphicFramePr>
        <p:xfrm>
          <a:off x="384555" y="1935332"/>
          <a:ext cx="7976414" cy="266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010451" imgH="2009625" progId="Excel.Sheet.8">
                  <p:embed/>
                </p:oleObj>
              </mc:Choice>
              <mc:Fallback>
                <p:oleObj name="Worksheet" r:id="rId2" imgW="6010451" imgH="20096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555" y="1935332"/>
                        <a:ext cx="7976414" cy="2667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351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586186"/>
            <a:ext cx="7886700" cy="4351338"/>
          </a:xfrm>
        </p:spPr>
        <p:txBody>
          <a:bodyPr>
            <a:normAutofit/>
          </a:bodyPr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/>
              <a:t>La EPS con mayor cartera es la Nueva EPS </a:t>
            </a:r>
            <a:r>
              <a:rPr lang="es-ES" dirty="0"/>
              <a:t>con un saldo de $2.703.123.482 los cuales $1.091.264.197 corresponden a atenciones por evento. </a:t>
            </a:r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46550"/>
              </p:ext>
            </p:extLst>
          </p:nvPr>
        </p:nvGraphicFramePr>
        <p:xfrm>
          <a:off x="953589" y="1992544"/>
          <a:ext cx="6413861" cy="1755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0152">
                  <a:extLst>
                    <a:ext uri="{9D8B030D-6E8A-4147-A177-3AD203B41FA5}">
                      <a16:colId xmlns:a16="http://schemas.microsoft.com/office/drawing/2014/main" val="2615876648"/>
                    </a:ext>
                  </a:extLst>
                </a:gridCol>
                <a:gridCol w="2983709">
                  <a:extLst>
                    <a:ext uri="{9D8B030D-6E8A-4147-A177-3AD203B41FA5}">
                      <a16:colId xmlns:a16="http://schemas.microsoft.com/office/drawing/2014/main" val="1857105024"/>
                    </a:ext>
                  </a:extLst>
                </a:gridCol>
              </a:tblGrid>
              <a:tr h="2668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INFORME CARTERA 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88423173"/>
                  </a:ext>
                </a:extLst>
              </a:tr>
              <a:tr h="38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CARTERA MENOR A 360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2,253,477,473.00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1737194"/>
                  </a:ext>
                </a:extLst>
              </a:tr>
              <a:tr h="38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CARTERA MAYOR A 360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4,917,787,324.00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8152701"/>
                  </a:ext>
                </a:extLst>
              </a:tr>
              <a:tr h="38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CARTERA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7,171,264,797.00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613187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C9A1D54-D3C2-161A-F873-2EFB9629119D}"/>
              </a:ext>
            </a:extLst>
          </p:cNvPr>
          <p:cNvSpPr txBox="1"/>
          <p:nvPr/>
        </p:nvSpPr>
        <p:spPr>
          <a:xfrm>
            <a:off x="3488166" y="44342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CARTERA POR EDADES</a:t>
            </a:r>
          </a:p>
          <a:p>
            <a:pPr algn="ctr"/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</a:p>
        </p:txBody>
      </p:sp>
    </p:spTree>
    <p:extLst>
      <p:ext uri="{BB962C8B-B14F-4D97-AF65-F5344CB8AC3E}">
        <p14:creationId xmlns:p14="http://schemas.microsoft.com/office/powerpoint/2010/main" val="244037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7886700" cy="1500187"/>
          </a:xfrm>
        </p:spPr>
        <p:txBody>
          <a:bodyPr>
            <a:normAutofit/>
          </a:bodyPr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785894473"/>
              </p:ext>
            </p:extLst>
          </p:nvPr>
        </p:nvGraphicFramePr>
        <p:xfrm>
          <a:off x="242047" y="632012"/>
          <a:ext cx="8189258" cy="493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19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586186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El incremento de la cartera del año 2024 con respecto a la vigencia 2023 es del 24%  debido a la gestión de facturación y radicación de cuentas de vigencias anteriores.</a:t>
            </a:r>
          </a:p>
          <a:p>
            <a:pPr algn="just"/>
            <a:r>
              <a:rPr lang="es-ES" dirty="0"/>
              <a:t>El </a:t>
            </a:r>
            <a:r>
              <a:rPr lang="es-CO" dirty="0"/>
              <a:t>43% </a:t>
            </a:r>
            <a:r>
              <a:rPr lang="es-ES" dirty="0"/>
              <a:t>de la cartera equivalente a </a:t>
            </a:r>
            <a:r>
              <a:rPr lang="es-CO" dirty="0"/>
              <a:t>$</a:t>
            </a:r>
            <a:r>
              <a:rPr lang="es-CO" b="1" dirty="0"/>
              <a:t>3,147,298,139</a:t>
            </a:r>
            <a:r>
              <a:rPr lang="es-CO" dirty="0"/>
              <a:t>   corresponde a entidades en liquidación, siendo una cartera de muy difícil recuperación. </a:t>
            </a:r>
          </a:p>
          <a:p>
            <a:pPr algn="just"/>
            <a:r>
              <a:rPr lang="es-CO" dirty="0"/>
              <a:t>Por lo anterior la cartera cobrable es de $  </a:t>
            </a:r>
            <a:r>
              <a:rPr lang="es-CO" b="1" dirty="0"/>
              <a:t>4,023,966,658.00</a:t>
            </a:r>
            <a:r>
              <a:rPr lang="es-CO" dirty="0"/>
              <a:t> </a:t>
            </a:r>
          </a:p>
          <a:p>
            <a:pPr algn="just">
              <a:spcAft>
                <a:spcPts val="0"/>
              </a:spcAft>
            </a:pPr>
            <a:endParaRPr lang="es-CO" sz="3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309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8833" y="169068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46719"/>
              </p:ext>
            </p:extLst>
          </p:nvPr>
        </p:nvGraphicFramePr>
        <p:xfrm>
          <a:off x="798467" y="1798266"/>
          <a:ext cx="7547066" cy="3476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0043">
                  <a:extLst>
                    <a:ext uri="{9D8B030D-6E8A-4147-A177-3AD203B41FA5}">
                      <a16:colId xmlns:a16="http://schemas.microsoft.com/office/drawing/2014/main" val="1898120143"/>
                    </a:ext>
                  </a:extLst>
                </a:gridCol>
                <a:gridCol w="3427023">
                  <a:extLst>
                    <a:ext uri="{9D8B030D-6E8A-4147-A177-3AD203B41FA5}">
                      <a16:colId xmlns:a16="http://schemas.microsoft.com/office/drawing/2014/main" val="1708916121"/>
                    </a:ext>
                  </a:extLst>
                </a:gridCol>
              </a:tblGrid>
              <a:tr h="43291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CARTERA CON ERP EN LIQUIDACIÓN CORTE DICIEMBRE 2024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14518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CONTRIBUTIVO-LIQUIDACIÓN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790,547,775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02848428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SUBSIDIADO-LIQUIDACIÓN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2,345,997,088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93193842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SOAT - LIQUIDACIÓN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1,648,341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52766023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ECOPETROL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    56,200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05043644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ARL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1,645,950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1908889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ASEGURADORAS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   231,368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09455197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IPS PRIVADAS - LIQUIDACIÓN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6,925,018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81186793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PARTICULARES EMPRESAS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           246,400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4896888"/>
                  </a:ext>
                </a:extLst>
              </a:tr>
              <a:tr h="338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TOTAL CARTERA EN LIQUIDACIÓN</a:t>
                      </a:r>
                      <a:endParaRPr lang="es-CO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 $                       3,147,298,139 </a:t>
                      </a:r>
                      <a:endParaRPr lang="es-CO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04329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24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6CE62-38AE-0C3E-53B3-4548DAE3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470" y="365127"/>
            <a:ext cx="4951879" cy="100647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GESTIÓN DE CARTERA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Conciliaciones y la circularización a entidades responsables de pago.</a:t>
            </a:r>
          </a:p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Conciliaciones pactadas en la participación de las 4 mesas 030. </a:t>
            </a:r>
          </a:p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Participación en el proceso de conciliación extrajudicial Superintendencia Nacional de Salud  con 10 entidades requeridas.</a:t>
            </a:r>
            <a:endParaRPr lang="es-CO" sz="3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5417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4F97988-5551-B894-E5ED-665C747D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471" y="504396"/>
            <a:ext cx="4951879" cy="569540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Entidades citadas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endParaRPr lang="es-CO" dirty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91" y="1564050"/>
            <a:ext cx="5355291" cy="29508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91" y="4514920"/>
            <a:ext cx="5355291" cy="18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44767"/>
            <a:ext cx="7772400" cy="633658"/>
          </a:xfrm>
        </p:spPr>
        <p:txBody>
          <a:bodyPr>
            <a:noAutofit/>
          </a:bodyPr>
          <a:lstStyle/>
          <a:p>
            <a:r>
              <a:rPr lang="es-CO" sz="2000" b="1" dirty="0">
                <a:latin typeface="+mn-lt"/>
              </a:rPr>
              <a:t>COMPARATIVO PRESUPUESTO INICIAL Y FINAL</a:t>
            </a:r>
            <a:br>
              <a:rPr lang="es-CO" sz="2000" b="1" dirty="0">
                <a:solidFill>
                  <a:srgbClr val="C00000"/>
                </a:solidFill>
                <a:latin typeface="+mn-lt"/>
              </a:rPr>
            </a:br>
            <a:endParaRPr lang="es-ES_tradnl" sz="20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328389" y="1843139"/>
            <a:ext cx="2857257" cy="465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CO" sz="2000" b="1" dirty="0"/>
              <a:t>Vigencia 2020 - 2024</a:t>
            </a:r>
            <a:br>
              <a:rPr lang="es-CO" sz="1800" b="1" dirty="0"/>
            </a:br>
            <a:endParaRPr lang="es-ES_tradn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72193"/>
              </p:ext>
            </p:extLst>
          </p:nvPr>
        </p:nvGraphicFramePr>
        <p:xfrm>
          <a:off x="685800" y="2554024"/>
          <a:ext cx="7315200" cy="21255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2336">
                  <a:extLst>
                    <a:ext uri="{9D8B030D-6E8A-4147-A177-3AD203B41FA5}">
                      <a16:colId xmlns:a16="http://schemas.microsoft.com/office/drawing/2014/main" val="2343510736"/>
                    </a:ext>
                  </a:extLst>
                </a:gridCol>
                <a:gridCol w="2200135">
                  <a:extLst>
                    <a:ext uri="{9D8B030D-6E8A-4147-A177-3AD203B41FA5}">
                      <a16:colId xmlns:a16="http://schemas.microsoft.com/office/drawing/2014/main" val="1693280311"/>
                    </a:ext>
                  </a:extLst>
                </a:gridCol>
                <a:gridCol w="2189114">
                  <a:extLst>
                    <a:ext uri="{9D8B030D-6E8A-4147-A177-3AD203B41FA5}">
                      <a16:colId xmlns:a16="http://schemas.microsoft.com/office/drawing/2014/main" val="1320489860"/>
                    </a:ext>
                  </a:extLst>
                </a:gridCol>
                <a:gridCol w="1763615">
                  <a:extLst>
                    <a:ext uri="{9D8B030D-6E8A-4147-A177-3AD203B41FA5}">
                      <a16:colId xmlns:a16="http://schemas.microsoft.com/office/drawing/2014/main" val="3187444614"/>
                    </a:ext>
                  </a:extLst>
                </a:gridCol>
              </a:tblGrid>
              <a:tr h="394228"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>
                          <a:solidFill>
                            <a:schemeClr val="tx1"/>
                          </a:solidFill>
                        </a:rPr>
                        <a:t> VIGENCIAS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>
                          <a:solidFill>
                            <a:schemeClr val="tx1"/>
                          </a:solidFill>
                        </a:rPr>
                        <a:t>PRESUPUESTO INICIAL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>
                          <a:solidFill>
                            <a:schemeClr val="tx1"/>
                          </a:solidFill>
                        </a:rPr>
                        <a:t>PRESUPUESTO FINAL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>
                          <a:solidFill>
                            <a:schemeClr val="tx1"/>
                          </a:solidFill>
                        </a:rPr>
                        <a:t>VARIACIÓN VIGENCIA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9394819"/>
                  </a:ext>
                </a:extLst>
              </a:tr>
              <a:tr h="394228"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/>
                        <a:t>2021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6,945,881,692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7,710,650,738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930496"/>
                  </a:ext>
                </a:extLst>
              </a:tr>
              <a:tr h="394228"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/>
                        <a:t>2022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7,261,061,910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7,811,337,973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4707244"/>
                  </a:ext>
                </a:extLst>
              </a:tr>
              <a:tr h="394228">
                <a:tc>
                  <a:txBody>
                    <a:bodyPr/>
                    <a:lstStyle/>
                    <a:p>
                      <a:pPr algn="ctr" fontAlgn="b"/>
                      <a:r>
                        <a:rPr lang="es-CO" b="1" dirty="0"/>
                        <a:t>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7,561,222,019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8,256,025,582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3567513"/>
                  </a:ext>
                </a:extLst>
              </a:tr>
              <a:tr h="394228">
                <a:tc>
                  <a:txBody>
                    <a:bodyPr/>
                    <a:lstStyle/>
                    <a:p>
                      <a:pPr algn="ctr" fontAlgn="b"/>
                      <a:r>
                        <a:rPr lang="es-CO" b="1"/>
                        <a:t>2024</a:t>
                      </a:r>
                      <a:endParaRPr lang="es-CO" b="1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7,908,296,451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9,370,482,462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dirty="0"/>
                        <a:t>13%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8217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30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59683" y="1432472"/>
            <a:ext cx="7772400" cy="808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dirty="0">
                <a:latin typeface="+mn-lt"/>
              </a:rPr>
              <a:t>COMPORTAMIENTO SEGÚN PRESUPUESTO FINAL</a:t>
            </a:r>
            <a:br>
              <a:rPr lang="es-CO" sz="2000" b="1" dirty="0">
                <a:solidFill>
                  <a:srgbClr val="C00000"/>
                </a:solidFill>
              </a:rPr>
            </a:br>
            <a:endParaRPr lang="es-ES_tradnl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859683" y="1939635"/>
          <a:ext cx="7383771" cy="36298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6755">
                  <a:extLst>
                    <a:ext uri="{9D8B030D-6E8A-4147-A177-3AD203B41FA5}">
                      <a16:colId xmlns:a16="http://schemas.microsoft.com/office/drawing/2014/main" val="42750891"/>
                    </a:ext>
                  </a:extLst>
                </a:gridCol>
                <a:gridCol w="1944617">
                  <a:extLst>
                    <a:ext uri="{9D8B030D-6E8A-4147-A177-3AD203B41FA5}">
                      <a16:colId xmlns:a16="http://schemas.microsoft.com/office/drawing/2014/main" val="2557479767"/>
                    </a:ext>
                  </a:extLst>
                </a:gridCol>
                <a:gridCol w="1008891">
                  <a:extLst>
                    <a:ext uri="{9D8B030D-6E8A-4147-A177-3AD203B41FA5}">
                      <a16:colId xmlns:a16="http://schemas.microsoft.com/office/drawing/2014/main" val="4079983473"/>
                    </a:ext>
                  </a:extLst>
                </a:gridCol>
                <a:gridCol w="1900563">
                  <a:extLst>
                    <a:ext uri="{9D8B030D-6E8A-4147-A177-3AD203B41FA5}">
                      <a16:colId xmlns:a16="http://schemas.microsoft.com/office/drawing/2014/main" val="4266911920"/>
                    </a:ext>
                  </a:extLst>
                </a:gridCol>
                <a:gridCol w="1052945">
                  <a:extLst>
                    <a:ext uri="{9D8B030D-6E8A-4147-A177-3AD203B41FA5}">
                      <a16:colId xmlns:a16="http://schemas.microsoft.com/office/drawing/2014/main" val="2813876123"/>
                    </a:ext>
                  </a:extLst>
                </a:gridCol>
              </a:tblGrid>
              <a:tr h="725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 VIGENCIAS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GASTOS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INGRESOS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0405286"/>
                  </a:ext>
                </a:extLst>
              </a:tr>
              <a:tr h="725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dirty="0">
                          <a:latin typeface="+mn-lt"/>
                        </a:rPr>
                        <a:t>2021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6,945,881,692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6,928,679,928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0475801"/>
                  </a:ext>
                </a:extLst>
              </a:tr>
              <a:tr h="725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dirty="0">
                          <a:latin typeface="+mn-lt"/>
                        </a:rPr>
                        <a:t>2022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7,261,061,910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7,514,503,501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6401595"/>
                  </a:ext>
                </a:extLst>
              </a:tr>
              <a:tr h="725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dirty="0"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7,943,526,224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7,611,621,051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3917133"/>
                  </a:ext>
                </a:extLst>
              </a:tr>
              <a:tr h="725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dirty="0"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9,077,435,939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8,514,989,720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057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9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0312" y="365127"/>
            <a:ext cx="5045037" cy="614588"/>
          </a:xfrm>
        </p:spPr>
        <p:txBody>
          <a:bodyPr>
            <a:normAutofit/>
          </a:bodyPr>
          <a:lstStyle/>
          <a:p>
            <a:pPr algn="r"/>
            <a:r>
              <a:rPr lang="es-CO" sz="2000" b="1" dirty="0">
                <a:latin typeface="+mn-lt"/>
              </a:rPr>
              <a:t>GASTOS TOTALES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049A540-017A-DE54-6519-4C72EE07688B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49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14D858-CEBF-4932-8B6C-C5F779047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58"/>
          <a:stretch>
            <a:fillRect/>
          </a:stretch>
        </p:blipFill>
        <p:spPr>
          <a:xfrm>
            <a:off x="833646" y="1949823"/>
            <a:ext cx="7065819" cy="381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96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3984171" y="510647"/>
            <a:ext cx="4498521" cy="841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b="1" dirty="0">
                <a:latin typeface="+mn-lt"/>
              </a:rPr>
              <a:t>OBLIGACIONES</a:t>
            </a:r>
          </a:p>
        </p:txBody>
      </p:sp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433F0B13-0B5F-04A7-0538-E94AEDDC5B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4162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4016829" y="510647"/>
            <a:ext cx="4498521" cy="841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b="1" dirty="0">
                <a:latin typeface="+mn-lt"/>
              </a:rPr>
              <a:t>OBLIGACIONES</a:t>
            </a:r>
          </a:p>
        </p:txBody>
      </p:sp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433F0B13-0B5F-04A7-0538-E94AEDDC5B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30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41704" y="506775"/>
            <a:ext cx="4602296" cy="793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b="1" dirty="0">
                <a:latin typeface="+mn-lt"/>
              </a:rPr>
              <a:t>CUENTAS POR PAGAR</a:t>
            </a:r>
          </a:p>
        </p:txBody>
      </p:sp>
      <p:graphicFrame>
        <p:nvGraphicFramePr>
          <p:cNvPr id="12" name="Gráfico 11"/>
          <p:cNvGraphicFramePr/>
          <p:nvPr/>
        </p:nvGraphicFramePr>
        <p:xfrm>
          <a:off x="550842" y="1828800"/>
          <a:ext cx="8086381" cy="4334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124882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0312" y="365127"/>
            <a:ext cx="5045037" cy="614588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>
                <a:latin typeface="+mn-lt"/>
              </a:rPr>
              <a:t>RECAUDO</a:t>
            </a:r>
            <a:endParaRPr lang="es-CO" sz="2000" dirty="0">
              <a:latin typeface="+mn-lt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049A540-017A-DE54-6519-4C72EE07688B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1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3984171" y="510647"/>
            <a:ext cx="4498521" cy="841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b="1" dirty="0">
                <a:latin typeface="+mn-lt"/>
              </a:rPr>
              <a:t>INGRESOS</a:t>
            </a:r>
          </a:p>
        </p:txBody>
      </p:sp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433F0B13-0B5F-04A7-0538-E94AEDDC5B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131486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3984171" y="510647"/>
            <a:ext cx="4498521" cy="841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b="1" dirty="0">
                <a:latin typeface="+mn-lt"/>
              </a:rPr>
              <a:t>INGRESOS</a:t>
            </a:r>
          </a:p>
        </p:txBody>
      </p:sp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433F0B13-0B5F-04A7-0538-E94AEDDC5B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589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14F6E51D-F253-9760-7EF1-3F29DEA51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702967"/>
              </p:ext>
            </p:extLst>
          </p:nvPr>
        </p:nvGraphicFramePr>
        <p:xfrm>
          <a:off x="628650" y="1387801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39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CACDB-5CE8-F482-A5EF-99210239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38DA8-770C-6371-42C5-EC687D9D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55694"/>
            <a:ext cx="7886700" cy="2218766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GESTION DE PRESTACION DE SERVICIOS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4124500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EE76279-0F02-7351-1558-1CBDAB9B5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07748"/>
              </p:ext>
            </p:extLst>
          </p:nvPr>
        </p:nvGraphicFramePr>
        <p:xfrm>
          <a:off x="1815354" y="1600200"/>
          <a:ext cx="4988860" cy="4299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9224">
                  <a:extLst>
                    <a:ext uri="{9D8B030D-6E8A-4147-A177-3AD203B41FA5}">
                      <a16:colId xmlns:a16="http://schemas.microsoft.com/office/drawing/2014/main" val="1351017986"/>
                    </a:ext>
                  </a:extLst>
                </a:gridCol>
                <a:gridCol w="1699636">
                  <a:extLst>
                    <a:ext uri="{9D8B030D-6E8A-4147-A177-3AD203B41FA5}">
                      <a16:colId xmlns:a16="http://schemas.microsoft.com/office/drawing/2014/main" val="3617387288"/>
                    </a:ext>
                  </a:extLst>
                </a:gridCol>
              </a:tblGrid>
              <a:tr h="4766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Atenciones</a:t>
                      </a:r>
                      <a:endParaRPr lang="es-CO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0572236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de Medicina General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18022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1603548"/>
                  </a:ext>
                </a:extLst>
              </a:tr>
              <a:tr h="292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de Control por Médico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8.449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0760760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Prioritaria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2.158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2743333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Certificaciones de Discapacidad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4439236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Atenciones en Odontología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3122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3459953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Biológicos aplicados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11.683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585703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Citologías tomadas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1.745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872247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de Urgencias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23.402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766383"/>
                  </a:ext>
                </a:extLst>
              </a:tr>
              <a:tr h="2600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Traslados en ambulancias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2056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5525901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Egresos Hospitalarios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2860955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74.005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7230797"/>
                  </a:ext>
                </a:extLst>
              </a:tr>
              <a:tr h="3246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Rayos X tomados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4360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2578524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CE778833-B80E-FFCB-726E-FB4D64D7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5" y="365127"/>
            <a:ext cx="5325036" cy="952686"/>
          </a:xfrm>
        </p:spPr>
        <p:txBody>
          <a:bodyPr>
            <a:normAutofit/>
          </a:bodyPr>
          <a:lstStyle/>
          <a:p>
            <a:r>
              <a:rPr lang="es-ES" sz="4000" b="1" dirty="0"/>
              <a:t>PRODUCCION SERVICIOS 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215016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D180A-3D5F-5189-CCB6-3DE76EE5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423" y="340289"/>
            <a:ext cx="5513294" cy="89889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Indicadores de Oportunidad</a:t>
            </a:r>
            <a:endParaRPr lang="es-CO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BB453B3-9EDC-5591-49F5-1DCF2AE72B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724458"/>
              </p:ext>
            </p:extLst>
          </p:nvPr>
        </p:nvGraphicFramePr>
        <p:xfrm>
          <a:off x="803460" y="2052655"/>
          <a:ext cx="7708528" cy="3749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65253">
                  <a:extLst>
                    <a:ext uri="{9D8B030D-6E8A-4147-A177-3AD203B41FA5}">
                      <a16:colId xmlns:a16="http://schemas.microsoft.com/office/drawing/2014/main" val="3234219701"/>
                    </a:ext>
                  </a:extLst>
                </a:gridCol>
                <a:gridCol w="1595158">
                  <a:extLst>
                    <a:ext uri="{9D8B030D-6E8A-4147-A177-3AD203B41FA5}">
                      <a16:colId xmlns:a16="http://schemas.microsoft.com/office/drawing/2014/main" val="1351805297"/>
                    </a:ext>
                  </a:extLst>
                </a:gridCol>
                <a:gridCol w="1748117">
                  <a:extLst>
                    <a:ext uri="{9D8B030D-6E8A-4147-A177-3AD203B41FA5}">
                      <a16:colId xmlns:a16="http://schemas.microsoft.com/office/drawing/2014/main" val="4118852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Estándar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9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 en citas de medicina general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días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5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 en citas de odontología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días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14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espera atención </a:t>
                      </a:r>
                      <a:r>
                        <a:rPr lang="es-E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triage</a:t>
                      </a:r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min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532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 en reporte de laboratorios de urgencia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min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994A293-43DB-EF74-E25F-BE780E5D549A}"/>
              </a:ext>
            </a:extLst>
          </p:cNvPr>
          <p:cNvSpPr txBox="1">
            <a:spLocks/>
          </p:cNvSpPr>
          <p:nvPr/>
        </p:nvSpPr>
        <p:spPr>
          <a:xfrm>
            <a:off x="833718" y="1663082"/>
            <a:ext cx="6858000" cy="4923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AAB3EF4-732F-2CD3-1D40-ECCDCF0A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297" y="854381"/>
            <a:ext cx="5130053" cy="492371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3600" b="1" dirty="0">
                <a:latin typeface="Arial" panose="020B0604020202020204" pitchFamily="34" charset="0"/>
                <a:cs typeface="Arial" panose="020B0604020202020204" pitchFamily="34" charset="0"/>
              </a:rPr>
              <a:t>GESTIÓN DIRECTIVA</a:t>
            </a:r>
            <a:b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A8382A-0A4B-8A28-7E9F-42C2A6622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51" y="1618270"/>
            <a:ext cx="8273303" cy="42405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Formulación de un nuevo Plan de Desarrollo Institucional 2024-2028 con 33 metas programadas y un cumplimiento del 94.2%</a:t>
            </a:r>
          </a:p>
          <a:p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336E2BB-619F-8E95-00AD-887D17314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30100"/>
              </p:ext>
            </p:extLst>
          </p:nvPr>
        </p:nvGraphicFramePr>
        <p:xfrm>
          <a:off x="541665" y="3190948"/>
          <a:ext cx="8060670" cy="2712720"/>
        </p:xfrm>
        <a:graphic>
          <a:graphicData uri="http://schemas.openxmlformats.org/drawingml/2006/table">
            <a:tbl>
              <a:tblPr/>
              <a:tblGrid>
                <a:gridCol w="2011338">
                  <a:extLst>
                    <a:ext uri="{9D8B030D-6E8A-4147-A177-3AD203B41FA5}">
                      <a16:colId xmlns:a16="http://schemas.microsoft.com/office/drawing/2014/main" val="95653562"/>
                    </a:ext>
                  </a:extLst>
                </a:gridCol>
                <a:gridCol w="1732847">
                  <a:extLst>
                    <a:ext uri="{9D8B030D-6E8A-4147-A177-3AD203B41FA5}">
                      <a16:colId xmlns:a16="http://schemas.microsoft.com/office/drawing/2014/main" val="327430389"/>
                    </a:ext>
                  </a:extLst>
                </a:gridCol>
                <a:gridCol w="1375705">
                  <a:extLst>
                    <a:ext uri="{9D8B030D-6E8A-4147-A177-3AD203B41FA5}">
                      <a16:colId xmlns:a16="http://schemas.microsoft.com/office/drawing/2014/main" val="3200852144"/>
                    </a:ext>
                  </a:extLst>
                </a:gridCol>
                <a:gridCol w="1595411">
                  <a:extLst>
                    <a:ext uri="{9D8B030D-6E8A-4147-A177-3AD203B41FA5}">
                      <a16:colId xmlns:a16="http://schemas.microsoft.com/office/drawing/2014/main" val="1237864852"/>
                    </a:ext>
                  </a:extLst>
                </a:gridCol>
                <a:gridCol w="1345369">
                  <a:extLst>
                    <a:ext uri="{9D8B030D-6E8A-4147-A177-3AD203B41FA5}">
                      <a16:colId xmlns:a16="http://schemas.microsoft.com/office/drawing/2014/main" val="2255115787"/>
                    </a:ext>
                  </a:extLst>
                </a:gridCol>
              </a:tblGrid>
              <a:tr h="239542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441693"/>
                  </a:ext>
                </a:extLst>
              </a:tr>
              <a:tr h="78947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SEGUIMIENTO POA </a:t>
                      </a:r>
                      <a:b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 DE DESARROLLO 2024</a:t>
                      </a:r>
                    </a:p>
                    <a:p>
                      <a:pPr algn="ctr" fontAlgn="ctr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 Cumplidas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 Programadas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Cumplimiento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701386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DEL TALENTO HUMANO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79528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MODELO DE ATENCIÓN INTEGRAL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98592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 CALIDAD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68286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 FINANCIERO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25262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ADMINISTRATIVA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38652"/>
                  </a:ext>
                </a:extLst>
              </a:tr>
              <a:tr h="2631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Porcentaje de cumplimiento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7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950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CD8D-1BB1-493D-2F59-49F35FE86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B1F35-3075-2F66-D47A-796E8012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505" y="340289"/>
            <a:ext cx="5513294" cy="89889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Referencia de Pacientes</a:t>
            </a:r>
            <a:endParaRPr lang="es-CO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9B27FD6-8D58-B53E-B37A-4198E50B03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429628"/>
              </p:ext>
            </p:extLst>
          </p:nvPr>
        </p:nvGraphicFramePr>
        <p:xfrm>
          <a:off x="1622052" y="2006413"/>
          <a:ext cx="5513294" cy="23881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00599">
                  <a:extLst>
                    <a:ext uri="{9D8B030D-6E8A-4147-A177-3AD203B41FA5}">
                      <a16:colId xmlns:a16="http://schemas.microsoft.com/office/drawing/2014/main" val="3234219701"/>
                    </a:ext>
                  </a:extLst>
                </a:gridCol>
                <a:gridCol w="2112695">
                  <a:extLst>
                    <a:ext uri="{9D8B030D-6E8A-4147-A177-3AD203B41FA5}">
                      <a16:colId xmlns:a16="http://schemas.microsoft.com/office/drawing/2014/main" val="1351805297"/>
                    </a:ext>
                  </a:extLst>
                </a:gridCol>
              </a:tblGrid>
              <a:tr h="597049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91667"/>
                  </a:ext>
                </a:extLst>
              </a:tr>
              <a:tr h="597049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Urgencias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3274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51012"/>
                  </a:ext>
                </a:extLst>
              </a:tr>
              <a:tr h="597049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Hospitalización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140461"/>
                  </a:ext>
                </a:extLst>
              </a:tr>
              <a:tr h="597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Externa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8849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44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8011" y="1385046"/>
            <a:ext cx="8725989" cy="86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PROGRAMAS DE SALUD</a:t>
            </a:r>
            <a:endParaRPr lang="es-CO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54" y="2245659"/>
            <a:ext cx="6076646" cy="34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C84BC-227A-BD81-995E-004A4140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75" y="469902"/>
            <a:ext cx="4972050" cy="83502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PROGRAMA RITMO POSITIVO</a:t>
            </a:r>
            <a:endParaRPr lang="es-CO" sz="28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A83423D-FE66-7414-216B-DD22C8369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851929"/>
              </p:ext>
            </p:extLst>
          </p:nvPr>
        </p:nvGraphicFramePr>
        <p:xfrm>
          <a:off x="919162" y="2003423"/>
          <a:ext cx="7305675" cy="261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810">
                  <a:extLst>
                    <a:ext uri="{9D8B030D-6E8A-4147-A177-3AD203B41FA5}">
                      <a16:colId xmlns:a16="http://schemas.microsoft.com/office/drawing/2014/main" val="2412277355"/>
                    </a:ext>
                  </a:extLst>
                </a:gridCol>
                <a:gridCol w="2193045">
                  <a:extLst>
                    <a:ext uri="{9D8B030D-6E8A-4147-A177-3AD203B41FA5}">
                      <a16:colId xmlns:a16="http://schemas.microsoft.com/office/drawing/2014/main" val="3204987216"/>
                    </a:ext>
                  </a:extLst>
                </a:gridCol>
                <a:gridCol w="1774092">
                  <a:extLst>
                    <a:ext uri="{9D8B030D-6E8A-4147-A177-3AD203B41FA5}">
                      <a16:colId xmlns:a16="http://schemas.microsoft.com/office/drawing/2014/main" val="3815837001"/>
                    </a:ext>
                  </a:extLst>
                </a:gridCol>
                <a:gridCol w="1535728">
                  <a:extLst>
                    <a:ext uri="{9D8B030D-6E8A-4147-A177-3AD203B41FA5}">
                      <a16:colId xmlns:a16="http://schemas.microsoft.com/office/drawing/2014/main" val="3561392988"/>
                    </a:ext>
                  </a:extLst>
                </a:gridCol>
              </a:tblGrid>
              <a:tr h="109008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Diagnóstico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Pacientes en el Programa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Adherencia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Pacientes Controlados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20709"/>
                  </a:ext>
                </a:extLst>
              </a:tr>
              <a:tr h="763058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Hipertensión Arterial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86,4%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772963"/>
                  </a:ext>
                </a:extLst>
              </a:tr>
              <a:tr h="763058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511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390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A8A7F-8A37-8BCA-A89E-C4A4E438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74" y="365126"/>
            <a:ext cx="5095875" cy="967611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ACTIVIDADES EDUCATIVAS Y CELEBRACIÓN FECHAS ESPECIALES</a:t>
            </a: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BBE6DE8-CD30-4999-9123-9CD6AA2A0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14639"/>
          <a:stretch/>
        </p:blipFill>
        <p:spPr bwMode="auto">
          <a:xfrm>
            <a:off x="704850" y="2880207"/>
            <a:ext cx="3753382" cy="263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B6AA30-7FBB-D6EE-EA14-92050A3F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4" r="17429"/>
          <a:stretch/>
        </p:blipFill>
        <p:spPr>
          <a:xfrm>
            <a:off x="4210049" y="1618225"/>
            <a:ext cx="43053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96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DE771-D0C4-FCAD-2832-F2B9359A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824" y="365126"/>
            <a:ext cx="4200525" cy="1325563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CELEBRACION DIA MUNDIAL DEL CORAZÓN</a:t>
            </a:r>
            <a:b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 7 Y 8 DE OCTUBRE</a:t>
            </a: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17D00C5-64D2-A21E-E00E-4483E9E03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6707" y="3172698"/>
            <a:ext cx="4970563" cy="22343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F50489-A14D-790F-F921-21FBC6D33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12299"/>
            <a:ext cx="432243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1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FE4AE-1148-BC85-D1A5-BF53F65BF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4" y="365126"/>
            <a:ext cx="4924425" cy="78739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PROGRAMA CRECIENDO JUNTOS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90D4CF0-86FD-441A-2D18-001EC1FA61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0955" y="2087469"/>
          <a:ext cx="5905502" cy="30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226">
                  <a:extLst>
                    <a:ext uri="{9D8B030D-6E8A-4147-A177-3AD203B41FA5}">
                      <a16:colId xmlns:a16="http://schemas.microsoft.com/office/drawing/2014/main" val="3965736851"/>
                    </a:ext>
                  </a:extLst>
                </a:gridCol>
                <a:gridCol w="2581276">
                  <a:extLst>
                    <a:ext uri="{9D8B030D-6E8A-4147-A177-3AD203B41FA5}">
                      <a16:colId xmlns:a16="http://schemas.microsoft.com/office/drawing/2014/main" val="2977204899"/>
                    </a:ext>
                  </a:extLst>
                </a:gridCol>
              </a:tblGrid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ACTIVIDADES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NUMERO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55375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CAPTACION TEMPRANA DE GESTANTES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849482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MATERNAS ATENDIDAS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171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13349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PARTOS ATENDIDOS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34244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ENDOMETRITIS POSTPARTO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809957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PARTOS REMITIDOS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60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452638"/>
                  </a:ext>
                </a:extLst>
              </a:tr>
              <a:tr h="398620">
                <a:tc>
                  <a:txBody>
                    <a:bodyPr/>
                    <a:lstStyle/>
                    <a:p>
                      <a:r>
                        <a:rPr lang="es-ES" dirty="0"/>
                        <a:t>CASOS DE SÍFILIS CONGENITA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9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309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DBAD2-D1B3-92DD-7A58-96C1D31A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682" y="365126"/>
            <a:ext cx="5005668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PROGRAMA DE VACUNACIÓN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EFAEB-7906-2319-4193-16DC2CC8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35" y="1852526"/>
            <a:ext cx="3817329" cy="42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76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426391"/>
              </p:ext>
            </p:extLst>
          </p:nvPr>
        </p:nvGraphicFramePr>
        <p:xfrm>
          <a:off x="1287338" y="1784028"/>
          <a:ext cx="6867706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ACTIVIDADES 2025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 DE ACTIVIDADES</a:t>
                      </a:r>
                      <a:endParaRPr lang="es-C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JORNADAS NACIONALES DE VACUNACION </a:t>
                      </a:r>
                      <a:endParaRPr lang="es-CO" sz="1600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JORNADAS DE INTENSIFICACION </a:t>
                      </a:r>
                      <a:endParaRPr lang="es-CO" sz="1600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JORNADAS URBANAS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JORNADAS RURALES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VISITAS A HOGARES INFANTILES Y COLEGIOS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BARRIDOS</a:t>
                      </a:r>
                      <a:r>
                        <a:rPr lang="es-MX" sz="1600" baseline="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EN DIFERENTES BARRIOS DEL MUNICIPIO</a:t>
                      </a:r>
                      <a:endParaRPr lang="es-CO" sz="1600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BARRIDOS Y JORNADAS NOCTURNAS</a:t>
                      </a:r>
                    </a:p>
                    <a:p>
                      <a:pPr algn="ctr"/>
                      <a:endParaRPr lang="es-CO" sz="1600" dirty="0"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508969" y="438112"/>
            <a:ext cx="4801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ACTIVIDADES REALIZADAS</a:t>
            </a:r>
          </a:p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 VACUNACION</a:t>
            </a:r>
          </a:p>
        </p:txBody>
      </p:sp>
    </p:spTree>
    <p:extLst>
      <p:ext uri="{BB962C8B-B14F-4D97-AF65-F5344CB8AC3E}">
        <p14:creationId xmlns:p14="http://schemas.microsoft.com/office/powerpoint/2010/main" val="757673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0741" y="271170"/>
            <a:ext cx="574896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BARRIDOS EN DIFERENTES BARRIOS DEL MUNICIPIO 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69837" y="2232212"/>
            <a:ext cx="4252889" cy="3521219"/>
          </a:xfrm>
        </p:spPr>
        <p:txBody>
          <a:bodyPr numCol="1">
            <a:normAutofit fontScale="25000" lnSpcReduction="20000"/>
          </a:bodyPr>
          <a:lstStyle/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La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La Isabella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Caicedonia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Marin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La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Avanzada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Cuenos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Aires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Portal De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Poporo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Caldas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Barrio Alfonso Lopez</a:t>
            </a: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3" y="1793822"/>
            <a:ext cx="3330491" cy="429541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4258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396" y="1710601"/>
            <a:ext cx="2932206" cy="85842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 </a:t>
            </a:r>
            <a:endParaRPr lang="es-CO" b="1" dirty="0">
              <a:solidFill>
                <a:srgbClr val="00B05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9780" y="2690367"/>
            <a:ext cx="2795634" cy="347065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903" y="1078701"/>
            <a:ext cx="3199501" cy="3346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HeroicExtremeRightFacing"/>
            <a:lightRig rig="threePt" dir="t"/>
          </a:scene3d>
        </p:spPr>
      </p:pic>
      <p:sp>
        <p:nvSpPr>
          <p:cNvPr id="8" name="Rectángulo 7"/>
          <p:cNvSpPr/>
          <p:nvPr/>
        </p:nvSpPr>
        <p:spPr>
          <a:xfrm>
            <a:off x="725396" y="2135317"/>
            <a:ext cx="33812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Graciela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Villa Juliana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Caicedonia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Ciudad Alegría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Comuneros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Villa Jerusalén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Barrio Chica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Barrio Santander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Barrio Fundadores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Barrio La Julia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A5437-AAAE-AF97-BB4F-F03C46EF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06" y="365127"/>
            <a:ext cx="4884644" cy="1006474"/>
          </a:xfrm>
        </p:spPr>
        <p:txBody>
          <a:bodyPr/>
          <a:lstStyle/>
          <a:p>
            <a:pPr algn="ctr"/>
            <a:r>
              <a:rPr lang="es-ES" b="1" dirty="0"/>
              <a:t>GESTIÓN DIRECTIVA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A2E06-EC69-F6A0-FBD8-17C553384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b="1" dirty="0"/>
              <a:t>Avance de los Sistemas de Gestión de la entidad:</a:t>
            </a:r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b="1" dirty="0"/>
              <a:t>Sistema Obligatorio de Garantía de la Calidad: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Cumplimiento del Programa de Auditoria para el Mejoramiento de la Calidad PAMEC: </a:t>
            </a:r>
            <a:r>
              <a:rPr lang="es-ES" b="1" dirty="0"/>
              <a:t>94%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Recertificación de Calidad ISO 9001:2015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/>
              <a:t>Sistema de Seguridad y Salud en el Trabajo: 97%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/>
              <a:t>Modelo Integrado de Planeación y Gestión: 57 puntos </a:t>
            </a:r>
            <a:r>
              <a:rPr lang="es-ES" dirty="0"/>
              <a:t>(57.26 Promedio calificación grupo par)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4938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70529" y="459812"/>
            <a:ext cx="4841460" cy="936467"/>
          </a:xfrm>
        </p:spPr>
        <p:txBody>
          <a:bodyPr>
            <a:norm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VACUNACION NOCTURNA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7242" y="2534400"/>
            <a:ext cx="30224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07/11/24</a:t>
            </a: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CALLES DEL MUNICIPIO</a:t>
            </a:r>
          </a:p>
          <a:p>
            <a:pPr marL="0" indent="0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29/11/24 BARRIO LA SOLEDAD</a:t>
            </a:r>
          </a:p>
          <a:p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977" y="1510789"/>
            <a:ext cx="3471239" cy="383642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1789">
            <a:off x="6116203" y="2626516"/>
            <a:ext cx="2571853" cy="3429137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7084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90056D07-617D-5426-BEC1-A32F5B1C043F}"/>
              </a:ext>
            </a:extLst>
          </p:cNvPr>
          <p:cNvSpPr/>
          <p:nvPr/>
        </p:nvSpPr>
        <p:spPr>
          <a:xfrm>
            <a:off x="4278085" y="2333032"/>
            <a:ext cx="3897086" cy="34002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92286" y="538726"/>
            <a:ext cx="555171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28 JORNADAS DE SALUD URBANAS</a:t>
            </a:r>
          </a:p>
          <a:p>
            <a:pPr marL="0" indent="0" algn="ctr">
              <a:buNone/>
            </a:pPr>
            <a:endParaRPr lang="es-E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CO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 t="3824"/>
          <a:stretch/>
        </p:blipFill>
        <p:spPr>
          <a:xfrm>
            <a:off x="4195487" y="1850147"/>
            <a:ext cx="4464099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484414" y="1850147"/>
            <a:ext cx="419100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05/02/24 Barrio Caldas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21/02/24 Barrio Villa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Jerusalen</a:t>
            </a:r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14/02/24 Barrio Ciudad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Alegria</a:t>
            </a:r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13/03/24 Barrio Alfonso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Lopez</a:t>
            </a:r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06/07/24 Barrio La Isabella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13/07/24 Barrio La Julia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20/07/24 Barrio Comuneros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26/07/24 Barrio Comuneros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10/08/24 Barrio La Avanzada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10/08/24 Barrio Buenos 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10/08/24 Barrio Alfonso </a:t>
            </a:r>
            <a:r>
              <a:rPr lang="es-MX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Lopez</a:t>
            </a:r>
            <a:endParaRPr lang="es-MX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10/08/24 Barrio Caicedonia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17/08/24 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24/08/24 Barrio Cincuentenario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4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694" y="2931459"/>
            <a:ext cx="3435176" cy="29540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1130" y="1634178"/>
            <a:ext cx="5516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24/08/24 Barrio Gaitán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24/08/24 Barrio El Golfo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08/10/224 Barrio Luis Carlos Flores y Marín, pista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10/10/24 Barrio Ramírez Franco, Santa Elena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15/10/24 Barrio Uribe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17/10/24 Barrio La Soledad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22/10/24 Villa Marlen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24/10/24 Urbanización Poporo y Álamos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16/11/24 Álamos de Poporo Compartir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19/11/24 Barrio Goretti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21/11/24 Barrio El Carmen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21/11/24 Barrio Pueblo Nuevo Caseta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23/11/24  Barrio Villa Juliana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29/11/24 Barrio La Soledad</a:t>
            </a:r>
          </a:p>
        </p:txBody>
      </p:sp>
    </p:spTree>
    <p:extLst>
      <p:ext uri="{BB962C8B-B14F-4D97-AF65-F5344CB8AC3E}">
        <p14:creationId xmlns:p14="http://schemas.microsoft.com/office/powerpoint/2010/main" val="3869432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4493" y="1532965"/>
            <a:ext cx="4572000" cy="5217459"/>
          </a:xfrm>
        </p:spPr>
        <p:txBody>
          <a:bodyPr>
            <a:normAutofit fontScale="47500" lnSpcReduction="20000"/>
          </a:bodyPr>
          <a:lstStyle/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12/04/24 Vereda Puerto Samaria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07/06/24 Vereda La </a:t>
            </a:r>
            <a:r>
              <a:rPr lang="es-MX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Seiva</a:t>
            </a:r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14/06/24 Vereda Guatemala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21/06/24 Vereda La Esmeralda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05/07/24 Vereda Once Casas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12/07/24 Vereda Esperanza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27/07/24 </a:t>
            </a:r>
            <a:r>
              <a:rPr lang="es-MX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Púeblo</a:t>
            </a:r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Tapao</a:t>
            </a:r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 Coliseo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02/08/24 Vereda Cantores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09/08/24 Vereda Castillo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16/08/24 Vereda Calle Larga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23/08/22 Vereda La Julia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20/09/24 Vereda Macho Negro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27/09/24 Vereda Castillo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07/11/24 Vereda San </a:t>
            </a:r>
            <a:r>
              <a:rPr lang="es-MX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endParaRPr lang="es-MX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08/11/24 Vereda La Paloma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09/11/24 Baraya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13/11/24 Vereda El Cusco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15/11/24 Vereda La Frontera</a:t>
            </a:r>
          </a:p>
          <a:p>
            <a:r>
              <a:rPr lang="es-MX" sz="2700" b="1" dirty="0">
                <a:latin typeface="Arial" panose="020B0604020202020204" pitchFamily="34" charset="0"/>
                <a:cs typeface="Arial" panose="020B0604020202020204" pitchFamily="34" charset="0"/>
              </a:rPr>
              <a:t>27/11/24 Comité De Caficultores Finca El Agrado</a:t>
            </a:r>
          </a:p>
          <a:p>
            <a:endParaRPr lang="es-MX" sz="2000" b="1" dirty="0"/>
          </a:p>
          <a:p>
            <a:endParaRPr lang="es-CO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824" y="1946577"/>
            <a:ext cx="4353683" cy="39987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128C56-6E76-D377-21AA-06F41E0A63F6}"/>
              </a:ext>
            </a:extLst>
          </p:cNvPr>
          <p:cNvSpPr txBox="1"/>
          <p:nvPr/>
        </p:nvSpPr>
        <p:spPr>
          <a:xfrm>
            <a:off x="3913094" y="478734"/>
            <a:ext cx="45720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JORNADAS DE SALUD RURALES</a:t>
            </a:r>
          </a:p>
        </p:txBody>
      </p:sp>
    </p:spTree>
    <p:extLst>
      <p:ext uri="{BB962C8B-B14F-4D97-AF65-F5344CB8AC3E}">
        <p14:creationId xmlns:p14="http://schemas.microsoft.com/office/powerpoint/2010/main" val="2101694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1298" y="231980"/>
            <a:ext cx="555860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JORNADAS DE SALUD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 COLEGIOS  Y CDI</a:t>
            </a:r>
            <a:endParaRPr lang="es-C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6" y="2700623"/>
            <a:ext cx="7888908" cy="132294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27546" y="2501114"/>
            <a:ext cx="38072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 General Santander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 En Vereda La Ceiba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CDI La Esperanza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CDI La Estación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Colegio La Isabella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Cantores</a:t>
            </a:r>
            <a:endParaRPr lang="es-C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227" y="1701293"/>
            <a:ext cx="3807227" cy="43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4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8658" y="365127"/>
            <a:ext cx="5076691" cy="1231854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CAPACITACIONES A USUARIOS SOBRE ATENCION CON  ENFOQUE DIFERENCIAL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92" y="1828800"/>
            <a:ext cx="2965910" cy="3534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7" y="2209681"/>
            <a:ext cx="4931446" cy="27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2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1276" y="459923"/>
            <a:ext cx="5114260" cy="101263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COMPARENDO PEDAGOGICO POR INASISTENCIA A CITAS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6" y="1823260"/>
            <a:ext cx="3979314" cy="27168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8041"/>
          <a:stretch/>
        </p:blipFill>
        <p:spPr>
          <a:xfrm>
            <a:off x="4726082" y="2312358"/>
            <a:ext cx="4133394" cy="27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59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1385" y="365126"/>
            <a:ext cx="5357611" cy="128337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CAPACITACION CONTINUA A LA ASOCIACION DE USUARIOS</a:t>
            </a: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99" y="4521016"/>
            <a:ext cx="3908938" cy="197185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" y="1772409"/>
            <a:ext cx="3722150" cy="239469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36" y="1772410"/>
            <a:ext cx="3722150" cy="23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3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8810" y="365126"/>
            <a:ext cx="4986539" cy="1325563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RECONOCIMIENTO PÚBLICO A MIEMBROS DE LA ASOCIACION DE USUARIOS DE LA ENTIDAD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95" y="1690689"/>
            <a:ext cx="6517757" cy="43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1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00" y="365126"/>
            <a:ext cx="4857750" cy="1064429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SATISFACCION USUARIOS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53027"/>
              </p:ext>
            </p:extLst>
          </p:nvPr>
        </p:nvGraphicFramePr>
        <p:xfrm>
          <a:off x="1099533" y="2928174"/>
          <a:ext cx="5116134" cy="117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378">
                  <a:extLst>
                    <a:ext uri="{9D8B030D-6E8A-4147-A177-3AD203B41FA5}">
                      <a16:colId xmlns:a16="http://schemas.microsoft.com/office/drawing/2014/main" val="3997920078"/>
                    </a:ext>
                  </a:extLst>
                </a:gridCol>
                <a:gridCol w="1705378">
                  <a:extLst>
                    <a:ext uri="{9D8B030D-6E8A-4147-A177-3AD203B41FA5}">
                      <a16:colId xmlns:a16="http://schemas.microsoft.com/office/drawing/2014/main" val="2999584676"/>
                    </a:ext>
                  </a:extLst>
                </a:gridCol>
                <a:gridCol w="1705378">
                  <a:extLst>
                    <a:ext uri="{9D8B030D-6E8A-4147-A177-3AD203B41FA5}">
                      <a16:colId xmlns:a16="http://schemas.microsoft.com/office/drawing/2014/main" val="1042896472"/>
                    </a:ext>
                  </a:extLst>
                </a:gridCol>
              </a:tblGrid>
              <a:tr h="58813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aseline="0" dirty="0"/>
                        <a:t>PQRS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FELICITACIONES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698355"/>
                  </a:ext>
                </a:extLst>
              </a:tr>
              <a:tr h="588136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66157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6310A4E-A554-DDCD-94FB-4F077289112F}"/>
              </a:ext>
            </a:extLst>
          </p:cNvPr>
          <p:cNvSpPr txBox="1"/>
          <p:nvPr/>
        </p:nvSpPr>
        <p:spPr>
          <a:xfrm>
            <a:off x="1059753" y="1856546"/>
            <a:ext cx="64529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Tasa de Satisfacción Global:  99%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Usuarios encuestados: 5.774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Cumplimiento del Plan de Acción de la Política Pública de Participación Social en Salud: 100%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4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D9A916-ECB0-93F9-A809-EE21A730A81D}"/>
              </a:ext>
            </a:extLst>
          </p:cNvPr>
          <p:cNvSpPr txBox="1"/>
          <p:nvPr/>
        </p:nvSpPr>
        <p:spPr>
          <a:xfrm>
            <a:off x="564775" y="1566797"/>
            <a:ext cx="7180731" cy="545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SISTEMA DE CONTROL INTERNO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Cumplimiento del plan anual de auditorias internas: 83%.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de la Evaluación Independiente del Sistema de Control interno resultado: 73%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plimiento en la p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resentación de informes a entes de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control: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endParaRPr lang="es-C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Evaluación de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nterno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ontable: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4,75 de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Auditoria Financiera y de gestión de la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Contraloría General del Quindío:  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Hallazgos de tipo administrativo.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CO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CO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3ADA990-4A58-A55E-D121-D2B064127FEA}"/>
              </a:ext>
            </a:extLst>
          </p:cNvPr>
          <p:cNvSpPr txBox="1">
            <a:spLocks/>
          </p:cNvSpPr>
          <p:nvPr/>
        </p:nvSpPr>
        <p:spPr>
          <a:xfrm>
            <a:off x="3630706" y="539939"/>
            <a:ext cx="4884644" cy="683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GESTIÓN DIRECTIVA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3993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2997A-8344-56F2-82C6-13390C23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4448175"/>
            <a:ext cx="7886700" cy="1008377"/>
          </a:xfrm>
        </p:spPr>
        <p:txBody>
          <a:bodyPr>
            <a:normAutofit/>
          </a:bodyPr>
          <a:lstStyle/>
          <a:p>
            <a:pPr algn="ctr"/>
            <a:r>
              <a:rPr lang="es-ES" sz="5400" dirty="0">
                <a:latin typeface="Brush Script MT" panose="03060802040406070304" pitchFamily="66" charset="0"/>
              </a:rPr>
              <a:t>¡Muchas gracias!</a:t>
            </a:r>
            <a:endParaRPr lang="es-CO" sz="5400" dirty="0">
              <a:latin typeface="Brush Script MT" panose="03060802040406070304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FA3325-CF20-D349-6D84-FC9FB959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13" y="2292267"/>
            <a:ext cx="7997737" cy="1765838"/>
          </a:xfrm>
          <a:prstGeom prst="rect">
            <a:avLst/>
          </a:prstGeom>
        </p:spPr>
      </p:pic>
      <p:sp>
        <p:nvSpPr>
          <p:cNvPr id="4" name="Rectángulo redondeado 8">
            <a:extLst>
              <a:ext uri="{FF2B5EF4-FFF2-40B4-BE49-F238E27FC236}">
                <a16:creationId xmlns:a16="http://schemas.microsoft.com/office/drawing/2014/main" id="{56EFE9CE-DE4A-40F1-19E1-292F929A8A40}"/>
              </a:ext>
            </a:extLst>
          </p:cNvPr>
          <p:cNvSpPr/>
          <p:nvPr/>
        </p:nvSpPr>
        <p:spPr>
          <a:xfrm>
            <a:off x="3021012" y="1401448"/>
            <a:ext cx="3101975" cy="9131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PROMESA DE </a:t>
            </a:r>
          </a:p>
          <a:p>
            <a:pPr algn="ctr"/>
            <a:r>
              <a:rPr lang="es-CO" sz="2400" b="1" dirty="0"/>
              <a:t>VALOR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70296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648B8-F069-58DF-EDA3-AEB8BD9C8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485743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GESTION ADMINISTRATIVA Y FINANCIERA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27832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04C4-6A88-1F4A-1C19-8B6C9879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A5FAEDD-489B-02B4-ACC7-3926D32900BC}"/>
              </a:ext>
            </a:extLst>
          </p:cNvPr>
          <p:cNvSpPr txBox="1">
            <a:spLocks/>
          </p:cNvSpPr>
          <p:nvPr/>
        </p:nvSpPr>
        <p:spPr>
          <a:xfrm>
            <a:off x="488684" y="2941824"/>
            <a:ext cx="3921952" cy="99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Usuarios promedio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diferentes EAPB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0591193-2C0E-80C6-E916-6DC238282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16144"/>
              </p:ext>
            </p:extLst>
          </p:nvPr>
        </p:nvGraphicFramePr>
        <p:xfrm>
          <a:off x="3664534" y="691874"/>
          <a:ext cx="4100932" cy="5474251"/>
        </p:xfrm>
        <a:graphic>
          <a:graphicData uri="http://schemas.openxmlformats.org/drawingml/2006/table">
            <a:tbl>
              <a:tblPr/>
              <a:tblGrid>
                <a:gridCol w="1513341">
                  <a:extLst>
                    <a:ext uri="{9D8B030D-6E8A-4147-A177-3AD203B41FA5}">
                      <a16:colId xmlns:a16="http://schemas.microsoft.com/office/drawing/2014/main" val="2443337559"/>
                    </a:ext>
                  </a:extLst>
                </a:gridCol>
                <a:gridCol w="1516103">
                  <a:extLst>
                    <a:ext uri="{9D8B030D-6E8A-4147-A177-3AD203B41FA5}">
                      <a16:colId xmlns:a16="http://schemas.microsoft.com/office/drawing/2014/main" val="3929672896"/>
                    </a:ext>
                  </a:extLst>
                </a:gridCol>
                <a:gridCol w="1071488">
                  <a:extLst>
                    <a:ext uri="{9D8B030D-6E8A-4147-A177-3AD203B41FA5}">
                      <a16:colId xmlns:a16="http://schemas.microsoft.com/office/drawing/2014/main" val="2221940238"/>
                    </a:ext>
                  </a:extLst>
                </a:gridCol>
              </a:tblGrid>
              <a:tr h="15775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POBLACIÓN POR ASEGURADOR O PAGADOR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206679"/>
                  </a:ext>
                </a:extLst>
              </a:tr>
              <a:tr h="1489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EAPB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90978"/>
                  </a:ext>
                </a:extLst>
              </a:tr>
              <a:tr h="2524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Régimen excepción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Magisterio COSMITET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152048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697818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458246"/>
                  </a:ext>
                </a:extLst>
              </a:tr>
              <a:tr h="22717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874983"/>
                  </a:ext>
                </a:extLst>
              </a:tr>
              <a:tr h="157757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Régimen Subsidiado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NUEVA EPS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620334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 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638459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714479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EMSSANAR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443850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AMBUQ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916505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001081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EPS SURA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636977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COOSALUD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949526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433933"/>
                  </a:ext>
                </a:extLst>
              </a:tr>
              <a:tr h="15775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47918"/>
                  </a:ext>
                </a:extLst>
              </a:tr>
              <a:tr h="14894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Régimen Contributivo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MEDIMAS EPS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102137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150715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NUEVA EPS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631404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036297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EPS SURA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996676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ASMET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535608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EPS SANITAS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646063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698367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609662"/>
                  </a:ext>
                </a:extLst>
              </a:tr>
              <a:tr h="2587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 Territorial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655691"/>
                  </a:ext>
                </a:extLst>
              </a:tr>
              <a:tr h="1577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386379"/>
                  </a:ext>
                </a:extLst>
              </a:tr>
              <a:tr h="2334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90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05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47083" y="1922657"/>
            <a:ext cx="5170515" cy="99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>
                <a:latin typeface="+mn-lt"/>
              </a:rPr>
              <a:t>COMPARATIVO USUARIOS REGIMEN SUBSIDIADO </a:t>
            </a:r>
            <a:br>
              <a:rPr lang="es-CO" sz="3600" b="1" dirty="0">
                <a:solidFill>
                  <a:srgbClr val="FF0000"/>
                </a:solidFill>
                <a:latin typeface="+mn-lt"/>
              </a:rPr>
            </a:br>
            <a:endParaRPr lang="es-CO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7966F98-43E5-90D7-3E64-53AF578DA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461835"/>
              </p:ext>
            </p:extLst>
          </p:nvPr>
        </p:nvGraphicFramePr>
        <p:xfrm>
          <a:off x="1368086" y="3190670"/>
          <a:ext cx="6728510" cy="1451850"/>
        </p:xfrm>
        <a:graphic>
          <a:graphicData uri="http://schemas.openxmlformats.org/drawingml/2006/table">
            <a:tbl>
              <a:tblPr/>
              <a:tblGrid>
                <a:gridCol w="1432207">
                  <a:extLst>
                    <a:ext uri="{9D8B030D-6E8A-4147-A177-3AD203B41FA5}">
                      <a16:colId xmlns:a16="http://schemas.microsoft.com/office/drawing/2014/main" val="2043313506"/>
                    </a:ext>
                  </a:extLst>
                </a:gridCol>
                <a:gridCol w="916613">
                  <a:extLst>
                    <a:ext uri="{9D8B030D-6E8A-4147-A177-3AD203B41FA5}">
                      <a16:colId xmlns:a16="http://schemas.microsoft.com/office/drawing/2014/main" val="1775510335"/>
                    </a:ext>
                  </a:extLst>
                </a:gridCol>
                <a:gridCol w="1157224">
                  <a:extLst>
                    <a:ext uri="{9D8B030D-6E8A-4147-A177-3AD203B41FA5}">
                      <a16:colId xmlns:a16="http://schemas.microsoft.com/office/drawing/2014/main" val="3300518060"/>
                    </a:ext>
                  </a:extLst>
                </a:gridCol>
                <a:gridCol w="1160088">
                  <a:extLst>
                    <a:ext uri="{9D8B030D-6E8A-4147-A177-3AD203B41FA5}">
                      <a16:colId xmlns:a16="http://schemas.microsoft.com/office/drawing/2014/main" val="3935826435"/>
                    </a:ext>
                  </a:extLst>
                </a:gridCol>
                <a:gridCol w="1031189">
                  <a:extLst>
                    <a:ext uri="{9D8B030D-6E8A-4147-A177-3AD203B41FA5}">
                      <a16:colId xmlns:a16="http://schemas.microsoft.com/office/drawing/2014/main" val="2241082651"/>
                    </a:ext>
                  </a:extLst>
                </a:gridCol>
                <a:gridCol w="1031189">
                  <a:extLst>
                    <a:ext uri="{9D8B030D-6E8A-4147-A177-3AD203B41FA5}">
                      <a16:colId xmlns:a16="http://schemas.microsoft.com/office/drawing/2014/main" val="157746807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EPS SUBSIDIADO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19235"/>
                  </a:ext>
                </a:extLst>
              </a:tr>
              <a:tr h="3879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783830"/>
                  </a:ext>
                </a:extLst>
              </a:tr>
              <a:tr h="8105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NUEVA EPS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22.223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67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02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254189" y="365126"/>
            <a:ext cx="5392270" cy="998161"/>
          </a:xfrm>
        </p:spPr>
        <p:txBody>
          <a:bodyPr>
            <a:noAutofit/>
          </a:bodyPr>
          <a:lstStyle/>
          <a:p>
            <a:pPr algn="ctr"/>
            <a:r>
              <a:rPr lang="es-CO" sz="3600" b="1" dirty="0">
                <a:latin typeface="+mn-lt"/>
              </a:rPr>
              <a:t>CONTRATACIÓN CON EPS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62147" y="1932799"/>
            <a:ext cx="4907628" cy="608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Modalidad de pago: C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apitación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D5FC34D-1A3B-D636-268B-44261CBD5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08380"/>
              </p:ext>
            </p:extLst>
          </p:nvPr>
        </p:nvGraphicFramePr>
        <p:xfrm>
          <a:off x="1424791" y="2978472"/>
          <a:ext cx="6294418" cy="1371360"/>
        </p:xfrm>
        <a:graphic>
          <a:graphicData uri="http://schemas.openxmlformats.org/drawingml/2006/table">
            <a:tbl>
              <a:tblPr/>
              <a:tblGrid>
                <a:gridCol w="1339808">
                  <a:extLst>
                    <a:ext uri="{9D8B030D-6E8A-4147-A177-3AD203B41FA5}">
                      <a16:colId xmlns:a16="http://schemas.microsoft.com/office/drawing/2014/main" val="1119771848"/>
                    </a:ext>
                  </a:extLst>
                </a:gridCol>
                <a:gridCol w="857478">
                  <a:extLst>
                    <a:ext uri="{9D8B030D-6E8A-4147-A177-3AD203B41FA5}">
                      <a16:colId xmlns:a16="http://schemas.microsoft.com/office/drawing/2014/main" val="1827826723"/>
                    </a:ext>
                  </a:extLst>
                </a:gridCol>
                <a:gridCol w="1082565">
                  <a:extLst>
                    <a:ext uri="{9D8B030D-6E8A-4147-A177-3AD203B41FA5}">
                      <a16:colId xmlns:a16="http://schemas.microsoft.com/office/drawing/2014/main" val="4175772690"/>
                    </a:ext>
                  </a:extLst>
                </a:gridCol>
                <a:gridCol w="1085245">
                  <a:extLst>
                    <a:ext uri="{9D8B030D-6E8A-4147-A177-3AD203B41FA5}">
                      <a16:colId xmlns:a16="http://schemas.microsoft.com/office/drawing/2014/main" val="3245876623"/>
                    </a:ext>
                  </a:extLst>
                </a:gridCol>
                <a:gridCol w="964661">
                  <a:extLst>
                    <a:ext uri="{9D8B030D-6E8A-4147-A177-3AD203B41FA5}">
                      <a16:colId xmlns:a16="http://schemas.microsoft.com/office/drawing/2014/main" val="4101641297"/>
                    </a:ext>
                  </a:extLst>
                </a:gridCol>
                <a:gridCol w="964661">
                  <a:extLst>
                    <a:ext uri="{9D8B030D-6E8A-4147-A177-3AD203B41FA5}">
                      <a16:colId xmlns:a16="http://schemas.microsoft.com/office/drawing/2014/main" val="3670397139"/>
                    </a:ext>
                  </a:extLst>
                </a:gridCol>
              </a:tblGrid>
              <a:tr h="3107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E.A.P.B. SUBSIDIADO CAPITACION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937797"/>
                  </a:ext>
                </a:extLst>
              </a:tr>
              <a:tr h="4172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29215"/>
                  </a:ext>
                </a:extLst>
              </a:tr>
              <a:tr h="6303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NUEVA EPS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$18,584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$19,327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$20,550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$23,886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$26,210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05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787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19882</TotalTime>
  <Words>1319</Words>
  <Application>Microsoft Office PowerPoint</Application>
  <PresentationFormat>Presentación en pantalla (4:3)</PresentationFormat>
  <Paragraphs>501</Paragraphs>
  <Slides>50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9" baseType="lpstr">
      <vt:lpstr>Arial</vt:lpstr>
      <vt:lpstr>Brush Script MT</vt:lpstr>
      <vt:lpstr>Calibri</vt:lpstr>
      <vt:lpstr>Calibri Light</vt:lpstr>
      <vt:lpstr>Comic Sans MS</vt:lpstr>
      <vt:lpstr>Times New Roman</vt:lpstr>
      <vt:lpstr>Wingdings</vt:lpstr>
      <vt:lpstr>Tema de Office</vt:lpstr>
      <vt:lpstr>Worksheet</vt:lpstr>
      <vt:lpstr>Presentación de PowerPoint</vt:lpstr>
      <vt:lpstr>Presentación de PowerPoint</vt:lpstr>
      <vt:lpstr>GESTIÓN DIRECTIVA </vt:lpstr>
      <vt:lpstr>GESTIÓN DIRECTIVA</vt:lpstr>
      <vt:lpstr>Presentación de PowerPoint</vt:lpstr>
      <vt:lpstr>GESTION ADMINISTRATIVA Y FINANCIERA</vt:lpstr>
      <vt:lpstr>Presentación de PowerPoint</vt:lpstr>
      <vt:lpstr>Presentación de PowerPoint</vt:lpstr>
      <vt:lpstr>CONTRATACIÓN CON EPS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DE CARTERA</vt:lpstr>
      <vt:lpstr>Entidades citadas</vt:lpstr>
      <vt:lpstr>COMPARATIVO PRESUPUESTO INICIAL Y FINAL </vt:lpstr>
      <vt:lpstr>Presentación de PowerPoint</vt:lpstr>
      <vt:lpstr>GASTOS TOTALES</vt:lpstr>
      <vt:lpstr>OBLIGACIONES</vt:lpstr>
      <vt:lpstr>OBLIGACIONES</vt:lpstr>
      <vt:lpstr>Presentación de PowerPoint</vt:lpstr>
      <vt:lpstr>RECAUDO</vt:lpstr>
      <vt:lpstr>INGRESOS</vt:lpstr>
      <vt:lpstr>INGRESOS</vt:lpstr>
      <vt:lpstr>Presentación de PowerPoint</vt:lpstr>
      <vt:lpstr>GESTION DE PRESTACION DE SERVICIOS</vt:lpstr>
      <vt:lpstr>PRODUCCION SERVICIOS </vt:lpstr>
      <vt:lpstr>Indicadores de Oportunidad</vt:lpstr>
      <vt:lpstr>Referencia de Pacientes</vt:lpstr>
      <vt:lpstr>Presentación de PowerPoint</vt:lpstr>
      <vt:lpstr>PROGRAMA RITMO POSITIVO</vt:lpstr>
      <vt:lpstr>ACTIVIDADES EDUCATIVAS Y CELEBRACIÓN FECHAS ESPECIALES</vt:lpstr>
      <vt:lpstr>CELEBRACION DIA MUNDIAL DEL CORAZÓN  6, 7 Y 8 DE OCTUBRE</vt:lpstr>
      <vt:lpstr>PROGRAMA CRECIENDO JUNTOS</vt:lpstr>
      <vt:lpstr>PROGRAMA DE VACUNACIÓN</vt:lpstr>
      <vt:lpstr>Presentación de PowerPoint</vt:lpstr>
      <vt:lpstr>BARRIDOS EN DIFERENTES BARRIOS DEL MUNICIPIO </vt:lpstr>
      <vt:lpstr> </vt:lpstr>
      <vt:lpstr>VACUNACION NOCTURNA</vt:lpstr>
      <vt:lpstr>Presentación de PowerPoint</vt:lpstr>
      <vt:lpstr>Presentación de PowerPoint</vt:lpstr>
      <vt:lpstr>Presentación de PowerPoint</vt:lpstr>
      <vt:lpstr>JORNADAS DE SALUD  EN COLEGIOS  Y CDI</vt:lpstr>
      <vt:lpstr>CAPACITACIONES A USUARIOS SOBRE ATENCION CON  ENFOQUE DIFERENCIAL</vt:lpstr>
      <vt:lpstr>COMPARENDO PEDAGOGICO POR INASISTENCIA A CITAS</vt:lpstr>
      <vt:lpstr>CAPACITACION CONTINUA A LA ASOCIACION DE USUARIOS</vt:lpstr>
      <vt:lpstr>RECONOCIMIENTO PÚBLICO A MIEMBROS DE LA ASOCIACION DE USUARIOS DE LA ENTIDAD</vt:lpstr>
      <vt:lpstr>SATISFACCION USUARIOS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BEATRIZ ELENA</cp:lastModifiedBy>
  <cp:revision>1140</cp:revision>
  <dcterms:created xsi:type="dcterms:W3CDTF">2017-06-21T21:48:15Z</dcterms:created>
  <dcterms:modified xsi:type="dcterms:W3CDTF">2025-08-24T17:31:04Z</dcterms:modified>
</cp:coreProperties>
</file>